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624" r:id="rId3"/>
    <p:sldId id="586" r:id="rId4"/>
    <p:sldId id="625" r:id="rId5"/>
    <p:sldId id="610" r:id="rId6"/>
    <p:sldId id="643" r:id="rId7"/>
    <p:sldId id="573" r:id="rId8"/>
    <p:sldId id="648" r:id="rId9"/>
    <p:sldId id="649" r:id="rId10"/>
    <p:sldId id="575" r:id="rId11"/>
    <p:sldId id="644" r:id="rId12"/>
    <p:sldId id="652" r:id="rId13"/>
    <p:sldId id="654" r:id="rId14"/>
    <p:sldId id="655" r:id="rId15"/>
    <p:sldId id="656" r:id="rId16"/>
    <p:sldId id="611" r:id="rId17"/>
    <p:sldId id="584" r:id="rId18"/>
    <p:sldId id="615" r:id="rId19"/>
    <p:sldId id="590" r:id="rId20"/>
    <p:sldId id="626" r:id="rId21"/>
    <p:sldId id="569" r:id="rId22"/>
    <p:sldId id="568" r:id="rId23"/>
    <p:sldId id="567" r:id="rId24"/>
    <p:sldId id="566" r:id="rId25"/>
    <p:sldId id="570" r:id="rId26"/>
    <p:sldId id="572" r:id="rId27"/>
    <p:sldId id="563" r:id="rId28"/>
    <p:sldId id="576" r:id="rId29"/>
    <p:sldId id="577" r:id="rId30"/>
    <p:sldId id="661" r:id="rId31"/>
    <p:sldId id="662" r:id="rId32"/>
    <p:sldId id="663" r:id="rId33"/>
    <p:sldId id="593" r:id="rId34"/>
    <p:sldId id="617" r:id="rId35"/>
    <p:sldId id="618" r:id="rId36"/>
    <p:sldId id="627" r:id="rId37"/>
    <p:sldId id="578" r:id="rId38"/>
    <p:sldId id="621" r:id="rId39"/>
    <p:sldId id="658" r:id="rId40"/>
    <p:sldId id="633" r:id="rId41"/>
    <p:sldId id="634" r:id="rId42"/>
    <p:sldId id="635" r:id="rId43"/>
    <p:sldId id="636" r:id="rId44"/>
    <p:sldId id="660" r:id="rId45"/>
    <p:sldId id="629" r:id="rId46"/>
    <p:sldId id="580" r:id="rId47"/>
    <p:sldId id="646" r:id="rId48"/>
    <p:sldId id="596" r:id="rId49"/>
    <p:sldId id="666" r:id="rId50"/>
    <p:sldId id="609" r:id="rId51"/>
    <p:sldId id="622" r:id="rId52"/>
    <p:sldId id="628" r:id="rId53"/>
    <p:sldId id="579" r:id="rId54"/>
    <p:sldId id="667" r:id="rId55"/>
    <p:sldId id="637" r:id="rId56"/>
    <p:sldId id="638" r:id="rId57"/>
    <p:sldId id="639" r:id="rId58"/>
    <p:sldId id="641" r:id="rId59"/>
    <p:sldId id="668" r:id="rId60"/>
    <p:sldId id="616" r:id="rId61"/>
    <p:sldId id="619" r:id="rId62"/>
    <p:sldId id="623" r:id="rId63"/>
    <p:sldId id="630" r:id="rId64"/>
    <p:sldId id="600" r:id="rId65"/>
    <p:sldId id="581" r:id="rId66"/>
    <p:sldId id="670" r:id="rId67"/>
    <p:sldId id="665" r:id="rId68"/>
    <p:sldId id="664" r:id="rId69"/>
    <p:sldId id="595" r:id="rId70"/>
    <p:sldId id="602" r:id="rId71"/>
    <p:sldId id="631" r:id="rId72"/>
    <p:sldId id="672" r:id="rId73"/>
    <p:sldId id="601" r:id="rId74"/>
    <p:sldId id="673" r:id="rId75"/>
    <p:sldId id="605" r:id="rId76"/>
    <p:sldId id="669" r:id="rId77"/>
    <p:sldId id="671" r:id="rId78"/>
    <p:sldId id="614" r:id="rId79"/>
    <p:sldId id="675" r:id="rId80"/>
    <p:sldId id="632" r:id="rId81"/>
    <p:sldId id="676" r:id="rId8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  <p15:guide id="3" pos="5400" userDrawn="1">
          <p15:clr>
            <a:srgbClr val="A4A3A4"/>
          </p15:clr>
        </p15:guide>
        <p15:guide id="4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" initials="." lastIdx="1" clrIdx="0">
    <p:extLst>
      <p:ext uri="{19B8F6BF-5375-455C-9EA6-DF929625EA0E}">
        <p15:presenceInfo xmlns:p15="http://schemas.microsoft.com/office/powerpoint/2012/main" userId="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35C92"/>
    <a:srgbClr val="044871"/>
    <a:srgbClr val="636466"/>
    <a:srgbClr val="505153"/>
    <a:srgbClr val="E6001C"/>
    <a:srgbClr val="792205"/>
    <a:srgbClr val="940010"/>
    <a:srgbClr val="380221"/>
    <a:srgbClr val="063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 autoAdjust="0"/>
    <p:restoredTop sz="90730" autoAdjust="0"/>
  </p:normalViewPr>
  <p:slideViewPr>
    <p:cSldViewPr snapToGrid="0" showGuides="1">
      <p:cViewPr varScale="1">
        <p:scale>
          <a:sx n="143" d="100"/>
          <a:sy n="143" d="100"/>
        </p:scale>
        <p:origin x="1016" y="184"/>
      </p:cViewPr>
      <p:guideLst>
        <p:guide orient="horz"/>
        <p:guide/>
        <p:guide pos="5400"/>
        <p:guide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AEA3F34-D608-9B45-9515-8294AFD5FCED}" type="datetimeFigureOut">
              <a:rPr lang="en-US"/>
              <a:pPr>
                <a:defRPr/>
              </a:pPr>
              <a:t>11/1/23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E336447-6DB0-0540-9ABE-EC13206E9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494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12C7F38-5E21-E34B-9E19-C845B34FFFAE}" type="datetimeFigureOut">
              <a:rPr lang="en-US"/>
              <a:pPr>
                <a:defRPr/>
              </a:pPr>
              <a:t>11/1/23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9953C0A-3EDA-BF4A-885C-A67518CE7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3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orking-with-objects/annotation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04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91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https://docs.nginx.com/nginx-ingress-controller/intro/how-nginx-ingress-controller-works/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82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https://kubernetes-sigs.github.io/aws-load-balancer-controller/v2.4/how-it-works/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6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#get </a:t>
            </a:r>
            <a:r>
              <a:rPr lang="en-US" altLang="zh-CN" dirty="0" err="1"/>
              <a:t>vtep</a:t>
            </a:r>
            <a:r>
              <a:rPr lang="en-US" altLang="zh-CN" dirty="0"/>
              <a:t> MAC</a:t>
            </a:r>
          </a:p>
          <a:p>
            <a:r>
              <a:rPr lang="en-US" altLang="zh-CN" dirty="0"/>
              <a:t>$ </a:t>
            </a:r>
            <a:r>
              <a:rPr lang="en-US" altLang="zh-CN" dirty="0" err="1"/>
              <a:t>ip</a:t>
            </a:r>
            <a:r>
              <a:rPr lang="en-US" altLang="zh-CN" dirty="0"/>
              <a:t> neigh show dev flannel.1 </a:t>
            </a:r>
          </a:p>
          <a:p>
            <a:r>
              <a:rPr lang="en-US" altLang="zh-CN" dirty="0"/>
              <a:t>10.1.16.0 </a:t>
            </a:r>
            <a:r>
              <a:rPr lang="en-US" altLang="zh-CN" dirty="0" err="1"/>
              <a:t>lladdr</a:t>
            </a:r>
            <a:r>
              <a:rPr lang="en-US" altLang="zh-CN" dirty="0"/>
              <a:t> 5e:f8:4f:00:e3:37 PERMANENT</a:t>
            </a:r>
          </a:p>
          <a:p>
            <a:endParaRPr lang="en-US" altLang="zh-CN" dirty="0"/>
          </a:p>
          <a:p>
            <a:r>
              <a:rPr lang="en-US" altLang="zh-CN" dirty="0"/>
              <a:t>#get </a:t>
            </a:r>
            <a:r>
              <a:rPr lang="en-US" altLang="zh-CN" dirty="0" err="1"/>
              <a:t>dst</a:t>
            </a:r>
            <a:r>
              <a:rPr lang="en-US" altLang="zh-CN" dirty="0"/>
              <a:t> IP (using Forwarding Database)</a:t>
            </a:r>
          </a:p>
          <a:p>
            <a:r>
              <a:rPr lang="en-US" altLang="zh-CN" dirty="0"/>
              <a:t>$ bridge </a:t>
            </a:r>
            <a:r>
              <a:rPr lang="en-US" altLang="zh-CN" dirty="0" err="1"/>
              <a:t>fdb</a:t>
            </a:r>
            <a:r>
              <a:rPr lang="en-US" altLang="zh-CN" dirty="0"/>
              <a:t> show flannel.1 </a:t>
            </a:r>
            <a:r>
              <a:rPr lang="en-US" altLang="zh-CN" dirty="0">
                <a:solidFill>
                  <a:srgbClr val="A9A9B3"/>
                </a:solidFill>
                <a:effectLst/>
              </a:rPr>
              <a:t>|</a:t>
            </a:r>
            <a:r>
              <a:rPr lang="en-US" altLang="zh-CN" dirty="0"/>
              <a:t> grep 5e:f8:4f:00:e3:37 </a:t>
            </a:r>
          </a:p>
          <a:p>
            <a:r>
              <a:rPr lang="en-US" altLang="zh-CN" dirty="0"/>
              <a:t>5e:f8:4f:00:e3:37 dev flannel.1 </a:t>
            </a:r>
            <a:r>
              <a:rPr lang="en-US" altLang="zh-CN" dirty="0" err="1"/>
              <a:t>dst</a:t>
            </a:r>
            <a:r>
              <a:rPr lang="en-US" altLang="zh-CN" dirty="0"/>
              <a:t> 10.168.0.3 self permanent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38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https://github.com/aws/amazon-vpc-cni-k8s/blob/master/docs/cni-proposal.md</a:t>
            </a:r>
          </a:p>
          <a:p>
            <a:endParaRPr lang="en-US" altLang="zh-CN" dirty="0"/>
          </a:p>
          <a:p>
            <a:r>
              <a:rPr lang="en-US" altLang="zh-CN" dirty="0"/>
              <a:t>https://aws.github.io/aws-eks-best-practices/networking/vpc-cni/</a:t>
            </a:r>
          </a:p>
          <a:p>
            <a:endParaRPr lang="en-US" altLang="zh-CN" dirty="0"/>
          </a:p>
          <a:p>
            <a:pPr algn="l"/>
            <a:r>
              <a:rPr lang="en-US" altLang="zh-CN" b="0" i="0" dirty="0">
                <a:effectLst/>
                <a:latin typeface="Roboto" panose="02000000000000000000" pitchFamily="2" charset="0"/>
              </a:rPr>
              <a:t>Amazon VPC CNI has two components: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CNI Binary, which will setup Pod network to enable Pod-to-Pod communication. The CNI binary runs on a node root file system and is invoked by the </a:t>
            </a:r>
            <a:r>
              <a:rPr lang="en-US" altLang="zh-CN" b="0" i="0" dirty="0" err="1">
                <a:effectLst/>
                <a:latin typeface="Roboto" panose="02000000000000000000" pitchFamily="2" charset="0"/>
              </a:rPr>
              <a:t>kubelet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 when a new Pod gets added to, or an existing Pod removed from the node.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effectLst/>
                <a:latin typeface="Roboto" panose="02000000000000000000" pitchFamily="2" charset="0"/>
              </a:rPr>
              <a:t>ipamd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, a long-running node-local IP Address Management (IPAM) daemon and is responsible for: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managing ENIs on a node, 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maintaining a warm-pool of available IP addresses or prefix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83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https://aws.github.io/aws-eks-best-practices/networking/index/</a:t>
            </a:r>
          </a:p>
          <a:p>
            <a:r>
              <a:rPr lang="en-US" altLang="zh-CN" dirty="0"/>
              <a:t>Formula: </a:t>
            </a:r>
            <a:r>
              <a:rPr lang="en-US" altLang="zh-CN" b="0" i="0" dirty="0">
                <a:solidFill>
                  <a:srgbClr val="36464E"/>
                </a:solidFill>
                <a:effectLst/>
                <a:latin typeface="Roboto Mono"/>
              </a:rPr>
              <a:t>(Number of network interfaces for the instance type × (the number of IP addresses per network interface - 1)) + 2 ,  2 refers to </a:t>
            </a:r>
            <a:r>
              <a:rPr lang="en-US" altLang="zh-CN" b="0" i="0" dirty="0" err="1">
                <a:effectLst/>
                <a:latin typeface="Roboto" panose="02000000000000000000" pitchFamily="2" charset="0"/>
              </a:rPr>
              <a:t>kube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-proxy and VPC CNI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16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The 4C's of Cloud Native security are Cloud, Clusters, Containers, and Code.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Here we focus on cluster security.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Admission controllers act on requests that create, modify, delete, or connect to (proxy) an object. Admission controllers may be "validating", "mutating", or both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E.g.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HiddenHorzOCl"/>
              </a:rPr>
              <a:t>NamespaceLifecycle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HiddenHorzOCl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effectLst/>
                <a:latin typeface="HiddenHorzOCl"/>
              </a:rPr>
              <a:t>Create objects in 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 non-existent namespace </a:t>
            </a:r>
          </a:p>
          <a:p>
            <a:pPr marL="285750" indent="-285750">
              <a:buFontTx/>
              <a:buChar char="-"/>
            </a:pPr>
            <a:r>
              <a:rPr lang="en-US" altLang="zh-CN" sz="1800" b="0" i="0" u="none" strike="noStrike" baseline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Delete reserved namespace</a:t>
            </a:r>
          </a:p>
          <a:p>
            <a:pPr marL="457200" lvl="1" indent="0">
              <a:buFontTx/>
              <a:buNone/>
            </a:pPr>
            <a:endParaRPr lang="en-US" altLang="zh-CN" sz="1800" b="0" i="0" u="none" strike="noStrike" baseline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E.g. Service Token Admission Control:</a:t>
            </a:r>
          </a:p>
          <a:p>
            <a:pPr marL="285750" indent="-285750">
              <a:buFontTx/>
              <a:buChar char="-"/>
            </a:pPr>
            <a:r>
              <a:rPr lang="en-US" altLang="zh-CN" sz="1800" b="0" i="0" u="none" strike="noStrike" baseline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Set pod </a:t>
            </a:r>
            <a:r>
              <a:rPr lang="en-US" altLang="zh-CN" sz="1800" b="0" i="0" u="none" strike="noStrike" baseline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ServiceToken</a:t>
            </a:r>
            <a:r>
              <a:rPr lang="en-US" altLang="zh-CN" sz="1800" b="0" i="0" u="none" strike="noStrike" baseline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to </a:t>
            </a:r>
            <a:r>
              <a:rPr lang="en-US" altLang="zh-CN" sz="1800" b="0" i="0" u="none" strike="noStrike" baseline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defaut</a:t>
            </a:r>
            <a:r>
              <a:rPr lang="en-US" altLang="zh-CN" sz="1800" b="0" i="0" u="none" strike="noStrike" baseline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if not any</a:t>
            </a:r>
          </a:p>
          <a:p>
            <a:pPr marL="285750" indent="-285750">
              <a:buFontTx/>
              <a:buChar char="-"/>
            </a:pPr>
            <a:r>
              <a:rPr lang="en-US" altLang="zh-CN" sz="1800" b="0" i="0" u="none" strike="noStrike" baseline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Add volume to a pod which contains a token for API access</a:t>
            </a:r>
          </a:p>
          <a:p>
            <a:r>
              <a:rPr lang="en-US" altLang="zh-CN" sz="1800" b="0" i="0" u="none" strike="noStrike" baseline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- </a:t>
            </a:r>
            <a:endParaRPr lang="en-US" altLang="zh-CN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37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1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13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07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https://github.com/kubernetes/design-proposals-archive/blob/main/storage/container-storage-interface.md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95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Volume: </a:t>
            </a:r>
            <a:r>
              <a:rPr lang="en-US" altLang="zh-CN" dirty="0" err="1"/>
              <a:t>ReadWriteOnce</a:t>
            </a:r>
            <a:r>
              <a:rPr lang="en-US" altLang="zh-CN" dirty="0"/>
              <a:t> PV has been attached to one node.  New pod using that PV need to assigned to that node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7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7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The pod index is available in the 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3"/>
              </a:rPr>
              <a:t>annotation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zh-CN" dirty="0"/>
              <a:t>batch.kubernetes.io/job-completion-index.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The control plane automatically sets the downward API to expose the index in the </a:t>
            </a:r>
            <a:r>
              <a:rPr lang="en-US" altLang="zh-CN" dirty="0"/>
              <a:t>JOB_COMPLETION_INDEX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environment variable.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9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canary deployment: svc select stable &amp; canary deployment by label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69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Can </a:t>
            </a:r>
            <a:r>
              <a:rPr lang="en-US" dirty="0" err="1"/>
              <a:t>ClusterIP</a:t>
            </a:r>
            <a:r>
              <a:rPr lang="en-US" dirty="0"/>
              <a:t> service be accessed from outside of K8S cluster?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12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52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7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Motivation: cost &amp; mgmt. efforts of multiple LBs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op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20E632-CDA2-DE48-AC0F-84BE78054B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37" y="355829"/>
            <a:ext cx="1391957" cy="46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0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60004"/>
            <a:ext cx="7358063" cy="30137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6326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379BE21-9EA4-E646-A5B5-BE957AFDD6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88AA2-11C6-464D-AD98-4D512699067E}"/>
              </a:ext>
            </a:extLst>
          </p:cNvPr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588767-4A64-4441-A0FA-674F8473D7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2022 Trend Micro Inc.</a:t>
            </a:r>
            <a:endParaRPr lang="en-US" altLang="en-US" sz="800" kern="1200" dirty="0">
              <a:solidFill>
                <a:schemeClr val="accent1">
                  <a:lumMod val="50000"/>
                </a:schemeClr>
              </a:solidFill>
              <a:latin typeface="Calibri" charset="0"/>
              <a:ea typeface="ＭＳ Ｐゴシック" charset="-128"/>
              <a:cs typeface="ＭＳ Ｐゴシック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35B1ED-20A2-6144-8F6D-CE97EB647C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EF2077A-3B4C-B040-8D17-88E5FB246B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98E96D-7443-3240-9A9B-4F9F7B1560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0167" y="4671495"/>
            <a:ext cx="939945" cy="3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7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Title Onl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3F37E72-0303-4B4D-B0DA-B3EF57502E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2022 Trend Micro Inc.</a:t>
            </a:r>
            <a:endParaRPr lang="en-US" altLang="en-US" sz="800" kern="1200" dirty="0">
              <a:solidFill>
                <a:schemeClr val="accent1">
                  <a:lumMod val="50000"/>
                </a:schemeClr>
              </a:solidFill>
              <a:latin typeface="Calibri" charset="0"/>
              <a:ea typeface="ＭＳ Ｐゴシック" charset="-128"/>
              <a:cs typeface="ＭＳ Ｐゴシック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C86A0-AFF4-9B49-9A22-6EAA42C6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47616-6937-BE4D-B881-3A825266B5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0167" y="4671495"/>
            <a:ext cx="939945" cy="3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- Title Onl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3F37E72-0303-4B4D-B0DA-B3EF57502E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2022 Trend Micro Inc.</a:t>
            </a:r>
            <a:endParaRPr lang="en-US" altLang="en-US" sz="800" kern="1200" dirty="0">
              <a:solidFill>
                <a:schemeClr val="accent1">
                  <a:lumMod val="50000"/>
                </a:schemeClr>
              </a:solidFill>
              <a:latin typeface="Calibri" charset="0"/>
              <a:ea typeface="ＭＳ Ｐゴシック" charset="-128"/>
              <a:cs typeface="ＭＳ Ｐゴシック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C86A0-AFF4-9B49-9A22-6EAA42C6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47616-6937-BE4D-B881-3A825266B5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0167" y="4671495"/>
            <a:ext cx="939945" cy="3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5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Title and Bullets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71183CB-C4F6-804A-A284-0D414DBA4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2022 Trend Micro Inc.</a:t>
            </a:r>
            <a:endParaRPr lang="en-US" altLang="en-US" sz="800" kern="1200" dirty="0">
              <a:solidFill>
                <a:schemeClr val="accent1">
                  <a:lumMod val="50000"/>
                </a:schemeClr>
              </a:solidFill>
              <a:latin typeface="Calibri" charset="0"/>
              <a:ea typeface="ＭＳ Ｐゴシック" charset="-128"/>
              <a:cs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E8A804-A0AD-DB41-A961-EF4CA10D1F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0167" y="4671495"/>
            <a:ext cx="939945" cy="3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- Title and Bullets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71183CB-C4F6-804A-A284-0D414DBA4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 userDrawn="1"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2022 Trend Micro Inc.</a:t>
            </a:r>
            <a:endParaRPr lang="en-US" altLang="en-US" sz="800" kern="1200" dirty="0">
              <a:solidFill>
                <a:schemeClr val="accent1">
                  <a:lumMod val="50000"/>
                </a:schemeClr>
              </a:solidFill>
              <a:latin typeface="Calibri" charset="0"/>
              <a:ea typeface="ＭＳ Ｐゴシック" charset="-128"/>
              <a:cs typeface="ＭＳ Ｐゴシック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E8A804-A0AD-DB41-A961-EF4CA10D1F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0167" y="4671495"/>
            <a:ext cx="939945" cy="3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6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88" y="4711303"/>
            <a:ext cx="111125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88" y="4711303"/>
            <a:ext cx="111125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2" y="166341"/>
            <a:ext cx="8375904" cy="483897"/>
          </a:xfrm>
        </p:spPr>
        <p:txBody>
          <a:bodyPr>
            <a:normAutofit/>
          </a:bodyPr>
          <a:lstStyle>
            <a:lvl1pPr algn="l">
              <a:defRPr sz="27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36" y="927557"/>
            <a:ext cx="8366760" cy="3733919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Footer Placeholder 17"/>
          <p:cNvSpPr>
            <a:spLocks noGrp="1"/>
          </p:cNvSpPr>
          <p:nvPr>
            <p:ph type="ftr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pitchFamily="1" charset="-122"/>
              </a:defRPr>
            </a:lvl1pPr>
          </a:lstStyle>
          <a:p>
            <a:pPr>
              <a:defRPr/>
            </a:pPr>
            <a:r>
              <a:rPr altLang="zh-CN"/>
              <a:t>Confidential | Copyright 2013 Trend Micro Inc.</a:t>
            </a:r>
          </a:p>
        </p:txBody>
      </p:sp>
    </p:spTree>
    <p:extLst>
      <p:ext uri="{BB962C8B-B14F-4D97-AF65-F5344CB8AC3E}">
        <p14:creationId xmlns:p14="http://schemas.microsoft.com/office/powerpoint/2010/main" val="172498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Untitled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885950"/>
            <a:ext cx="77851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64" y="295276"/>
            <a:ext cx="1811337" cy="53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Untitled-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885950"/>
            <a:ext cx="77851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64" y="295276"/>
            <a:ext cx="1811337" cy="53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15" y="1554128"/>
            <a:ext cx="8101013" cy="535781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7" name="Rectangle 3755"/>
          <p:cNvSpPr>
            <a:spLocks noGrp="1" noChangeArrowheads="1"/>
          </p:cNvSpPr>
          <p:nvPr>
            <p:ph type="dt" sz="quarter" idx="10"/>
          </p:nvPr>
        </p:nvSpPr>
        <p:spPr>
          <a:xfrm>
            <a:off x="63501" y="4910138"/>
            <a:ext cx="1089025" cy="16430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75" b="0">
                <a:solidFill>
                  <a:schemeClr val="bg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81D6143-D4D1-4E3B-A187-6A6882F718DD}" type="datetime1">
              <a:rPr lang="zh-CN" altLang="en-US"/>
              <a:pPr>
                <a:defRPr/>
              </a:pPr>
              <a:t>2023/11/1</a:t>
            </a:fld>
            <a:endParaRPr lang="en-US" altLang="zh-CN"/>
          </a:p>
        </p:txBody>
      </p:sp>
      <p:sp>
        <p:nvSpPr>
          <p:cNvPr id="8" name="Rectangle 3768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386264" y="4855369"/>
            <a:ext cx="371475" cy="20716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F61637B-6919-487A-98AF-C1CB1751A7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1062038" y="4910138"/>
            <a:ext cx="2895600" cy="135731"/>
          </a:xfr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675" b="0" kern="1200">
                <a:solidFill>
                  <a:schemeClr val="bg2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t>Confidential | Copyright 2012 Trend Micro Inc.</a:t>
            </a:r>
          </a:p>
        </p:txBody>
      </p:sp>
    </p:spTree>
    <p:extLst>
      <p:ext uri="{BB962C8B-B14F-4D97-AF65-F5344CB8AC3E}">
        <p14:creationId xmlns:p14="http://schemas.microsoft.com/office/powerpoint/2010/main" val="3673051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Title, Sub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686300"/>
            <a:ext cx="9140825" cy="452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  <a:latin typeface="Calibri" panose="020F050202020403020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cxnSp>
        <p:nvCxnSpPr>
          <p:cNvPr id="5" name="Straight Arrow Connector 4"/>
          <p:cNvCxnSpPr/>
          <p:nvPr userDrawn="1"/>
        </p:nvCxnSpPr>
        <p:spPr>
          <a:xfrm>
            <a:off x="711200" y="4830763"/>
            <a:ext cx="0" cy="184150"/>
          </a:xfrm>
          <a:prstGeom prst="straightConnector1">
            <a:avLst/>
          </a:prstGeom>
          <a:ln w="12700">
            <a:solidFill>
              <a:srgbClr val="BCBEC0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35025" y="4779963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rgbClr val="7F7F7F"/>
                </a:solidFill>
                <a:cs typeface="+mn-cs"/>
              </a:rPr>
              <a:t>Copyright 2022 Trend Micro Inc.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57200" y="4779963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eaLnBrk="1" hangingPunct="1">
              <a:defRPr/>
            </a:pPr>
            <a:fld id="{297D2F0C-4A77-AD41-AF9F-264D887F88E7}" type="slidenum">
              <a:rPr lang="en-US" sz="800" smtClean="0">
                <a:solidFill>
                  <a:srgbClr val="7F7F7F"/>
                </a:solidFill>
              </a:r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322" y="4738073"/>
            <a:ext cx="908648" cy="31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38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3088" y="206375"/>
            <a:ext cx="8004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3088" y="898525"/>
            <a:ext cx="80041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46" r:id="rId2"/>
    <p:sldLayoutId id="2147483835" r:id="rId3"/>
    <p:sldLayoutId id="2147483920" r:id="rId4"/>
    <p:sldLayoutId id="2147483836" r:id="rId5"/>
    <p:sldLayoutId id="2147483910" r:id="rId6"/>
    <p:sldLayoutId id="2147483922" r:id="rId7"/>
    <p:sldLayoutId id="2147483923" r:id="rId8"/>
    <p:sldLayoutId id="2147483924" r:id="rId9"/>
    <p:sldLayoutId id="2147483925" r:id="rId10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Calibri"/>
          <a:ea typeface="ＭＳ Ｐゴシック" charset="-128"/>
          <a:cs typeface="Calibri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included/optional-kubectl-configs-bash-linux/" TargetMode="External"/><Relationship Id="rId2" Type="http://schemas.openxmlformats.org/officeDocument/2006/relationships/hyperlink" Target="https://wiki.jarvis.trendmicro.com/display/~evan_wang/Practice%3A+Head+First+Kubernetes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0854D-4938-4D6C-99B4-F3372626B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6000"/>
            <a:ext cx="4661602" cy="2923044"/>
          </a:xfrm>
        </p:spPr>
        <p:txBody>
          <a:bodyPr/>
          <a:lstStyle/>
          <a:p>
            <a:r>
              <a:rPr lang="en-US" altLang="zh-CN" dirty="0"/>
              <a:t>Head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K8S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III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2D2557-AB89-46F6-885B-84D2AF366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Evan Wang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67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83205-D71D-42A5-A9A2-B5B8D5B7A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5111833" cy="3667554"/>
          </a:xfrm>
        </p:spPr>
        <p:txBody>
          <a:bodyPr/>
          <a:lstStyle/>
          <a:p>
            <a:r>
              <a:rPr lang="en-US" altLang="zh-CN" dirty="0"/>
              <a:t>Stateful Application</a:t>
            </a:r>
          </a:p>
          <a:p>
            <a:pPr lvl="1"/>
            <a:r>
              <a:rPr lang="en-US" altLang="zh-CN" dirty="0"/>
              <a:t>Stable network ID</a:t>
            </a:r>
          </a:p>
          <a:p>
            <a:pPr lvl="1"/>
            <a:r>
              <a:rPr lang="en-US" altLang="zh-CN" dirty="0"/>
              <a:t>Stable storage</a:t>
            </a:r>
          </a:p>
          <a:p>
            <a:pPr lvl="1"/>
            <a:r>
              <a:rPr lang="en-US" altLang="zh-CN" dirty="0"/>
              <a:t>Ordered pod creation and deletion 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14D3D-105A-42B4-8B88-3B2015AC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StatefulSet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35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06FFD7-A4B4-4FBF-A55B-4329C622B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Stable Pod Hostname </a:t>
            </a:r>
          </a:p>
          <a:p>
            <a:pPr lvl="1"/>
            <a:r>
              <a:rPr lang="en-US" altLang="zh-CN" sz="1600" b="0" i="1" dirty="0">
                <a:solidFill>
                  <a:srgbClr val="222222"/>
                </a:solidFill>
                <a:effectLst/>
                <a:latin typeface="SFMono-Regular"/>
              </a:rPr>
              <a:t>$(</a:t>
            </a:r>
            <a:r>
              <a:rPr lang="en-US" altLang="zh-CN" sz="1600" b="0" i="1" dirty="0" err="1">
                <a:solidFill>
                  <a:schemeClr val="accent2">
                    <a:lumMod val="75000"/>
                  </a:schemeClr>
                </a:solidFill>
                <a:effectLst/>
                <a:latin typeface="SFMono-Regular"/>
              </a:rPr>
              <a:t>statefulset</a:t>
            </a:r>
            <a:r>
              <a:rPr lang="en-US" altLang="zh-CN" sz="1600" b="0" i="1" dirty="0">
                <a:solidFill>
                  <a:schemeClr val="accent2">
                    <a:lumMod val="75000"/>
                  </a:schemeClr>
                </a:solidFill>
                <a:effectLst/>
                <a:latin typeface="SFMono-Regular"/>
              </a:rPr>
              <a:t> name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SFMono-Regular"/>
              </a:rPr>
              <a:t>)-$(</a:t>
            </a:r>
            <a:r>
              <a:rPr lang="en-US" altLang="zh-CN" sz="1600" b="0" i="1" dirty="0">
                <a:solidFill>
                  <a:schemeClr val="accent2">
                    <a:lumMod val="75000"/>
                  </a:schemeClr>
                </a:solidFill>
                <a:effectLst/>
                <a:latin typeface="SFMono-Regular"/>
              </a:rPr>
              <a:t>ordinal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SFMono-Regular"/>
              </a:rPr>
              <a:t>)</a:t>
            </a:r>
            <a:endParaRPr lang="en-US" altLang="zh-CN" sz="1600" i="1" dirty="0"/>
          </a:p>
          <a:p>
            <a:r>
              <a:rPr lang="en-US" altLang="zh-CN" dirty="0"/>
              <a:t>Stable Pod DNS Name using Headless service</a:t>
            </a:r>
          </a:p>
          <a:p>
            <a:pPr lvl="1"/>
            <a:r>
              <a:rPr lang="en-US" altLang="zh-CN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DNS Name: 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$(</a:t>
            </a:r>
            <a:r>
              <a:rPr lang="en-US" altLang="zh-CN" sz="1600" b="0" i="1" dirty="0" err="1">
                <a:solidFill>
                  <a:schemeClr val="accent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podname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).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SFMono-Regular"/>
              </a:rPr>
              <a:t>$(</a:t>
            </a:r>
            <a:r>
              <a:rPr lang="en-US" altLang="zh-CN" sz="1600" b="0" i="1" dirty="0">
                <a:solidFill>
                  <a:schemeClr val="accent2">
                    <a:lumMod val="75000"/>
                  </a:schemeClr>
                </a:solidFill>
                <a:effectLst/>
                <a:latin typeface="SFMono-Regular"/>
              </a:rPr>
              <a:t>service name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SFMono-Regular"/>
              </a:rPr>
              <a:t>).$(</a:t>
            </a:r>
            <a:r>
              <a:rPr lang="en-US" altLang="zh-CN" sz="1600" b="0" i="1" dirty="0">
                <a:solidFill>
                  <a:schemeClr val="accent2">
                    <a:lumMod val="75000"/>
                  </a:schemeClr>
                </a:solidFill>
                <a:effectLst/>
                <a:latin typeface="SFMono-Regular"/>
              </a:rPr>
              <a:t>namespace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SFMono-Regular"/>
              </a:rPr>
              <a:t>).</a:t>
            </a:r>
            <a:r>
              <a:rPr lang="en-US" altLang="zh-CN" sz="1600" b="0" i="1" dirty="0" err="1">
                <a:solidFill>
                  <a:srgbClr val="222222"/>
                </a:solidFill>
                <a:effectLst/>
                <a:latin typeface="SFMono-Regular"/>
              </a:rPr>
              <a:t>svc.cluster.local</a:t>
            </a:r>
            <a:endParaRPr lang="en-US" altLang="zh-CN" sz="1600" b="0" i="1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rgbClr val="222222"/>
                </a:solidFill>
                <a:latin typeface="open sans" panose="020B0606030504020204" pitchFamily="34" charset="0"/>
              </a:rPr>
              <a:t>e.g. </a:t>
            </a:r>
            <a:r>
              <a:rPr lang="en-US" altLang="zh-CN" i="1" dirty="0">
                <a:solidFill>
                  <a:schemeClr val="accent2">
                    <a:lumMod val="75000"/>
                  </a:schemeClr>
                </a:solidFill>
                <a:latin typeface="SFMono-Regular"/>
              </a:rPr>
              <a:t>web-0.nginx.default</a:t>
            </a:r>
            <a:r>
              <a:rPr lang="en-US" altLang="zh-CN" i="1" dirty="0">
                <a:solidFill>
                  <a:srgbClr val="222222"/>
                </a:solidFill>
                <a:latin typeface="SFMono-Regular"/>
              </a:rPr>
              <a:t>.svc.cluster.local</a:t>
            </a:r>
            <a:endParaRPr lang="zh-CN" altLang="en-US" i="1" dirty="0">
              <a:solidFill>
                <a:srgbClr val="222222"/>
              </a:solidFill>
              <a:latin typeface="SFMono-Regul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929BF-96D8-4F53-8AE7-2589E5E0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Stable Network ID</a:t>
            </a:r>
            <a:endParaRPr lang="zh-CN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F14DB1-5DB8-4534-8D89-6CC3A964A436}"/>
              </a:ext>
            </a:extLst>
          </p:cNvPr>
          <p:cNvGrpSpPr/>
          <p:nvPr/>
        </p:nvGrpSpPr>
        <p:grpSpPr>
          <a:xfrm>
            <a:off x="4054640" y="2731377"/>
            <a:ext cx="3674131" cy="2301324"/>
            <a:chOff x="4054640" y="2731377"/>
            <a:chExt cx="3674131" cy="23013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CC93A0-37FE-48A3-BF99-477BA9411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4640" y="2731377"/>
              <a:ext cx="3674131" cy="230132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D77DAD-0E30-419B-BE7B-0E249DA2CC0A}"/>
                </a:ext>
              </a:extLst>
            </p:cNvPr>
            <p:cNvSpPr/>
            <p:nvPr/>
          </p:nvSpPr>
          <p:spPr>
            <a:xfrm>
              <a:off x="4137805" y="3882040"/>
              <a:ext cx="1306484" cy="13650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C6888E-8496-4DC7-BF9E-B03E6AAA9325}"/>
              </a:ext>
            </a:extLst>
          </p:cNvPr>
          <p:cNvGrpSpPr/>
          <p:nvPr/>
        </p:nvGrpSpPr>
        <p:grpSpPr>
          <a:xfrm>
            <a:off x="1491560" y="2731377"/>
            <a:ext cx="1396019" cy="2287593"/>
            <a:chOff x="1491560" y="2731377"/>
            <a:chExt cx="1396019" cy="22875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C8E386-9CFD-43C0-A7B0-062EF1B86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1560" y="2731377"/>
              <a:ext cx="1396019" cy="228759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CF09C8-9D76-4172-9881-58616B4A8667}"/>
                </a:ext>
              </a:extLst>
            </p:cNvPr>
            <p:cNvSpPr/>
            <p:nvPr/>
          </p:nvSpPr>
          <p:spPr>
            <a:xfrm>
              <a:off x="1587111" y="3264418"/>
              <a:ext cx="1041789" cy="134502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679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0AB449-F3F1-4455-8A95-DC6C36460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Persistent Storage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83F12A-1381-49D4-9010-33B64901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Stable Storage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75499-16D1-4492-A2D4-742537A3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989" y="1446532"/>
            <a:ext cx="3408021" cy="33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03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26C971-9781-44EF-8177-39C206C59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PV/PVC/Pod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CBF375-628B-4B76-AD75-AE985747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Stable Storage(cont.)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17B4D-2487-4B57-AF05-BA3BC942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1" y="1539439"/>
            <a:ext cx="2150948" cy="2312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DB0D8-B21C-4ECB-9A92-097C7FEE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438" y="1539438"/>
            <a:ext cx="2408993" cy="1801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A3409-0C34-45A9-8E2D-CF5ECE4B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845" y="1539438"/>
            <a:ext cx="3406155" cy="28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0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C325E0-2C13-4193-B797-C0D81530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E74F9-67F4-4F50-A997-FAAA3B01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Stable Storage(cont.)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7D2A7-05E0-4DB3-A8AB-B09B0857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11" y="1006046"/>
            <a:ext cx="3766978" cy="38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7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850604-D63C-489F-813E-8EC6FC7CD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Deployment</a:t>
            </a:r>
          </a:p>
          <a:p>
            <a:r>
              <a:rPr lang="en-US" altLang="zh-CN" dirty="0"/>
              <a:t>Scale out/in</a:t>
            </a:r>
          </a:p>
          <a:p>
            <a:r>
              <a:rPr lang="en-US" altLang="zh-CN" dirty="0"/>
              <a:t>Rollout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EF924F-76CB-4130-B645-EE746877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Ordered Pod Creation &amp; Deletion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87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A8FB2-2296-4894-A876-BC50226EE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Motivation:  </a:t>
            </a:r>
          </a:p>
          <a:p>
            <a:pPr lvl="1"/>
            <a:r>
              <a:rPr lang="en-US" altLang="zh-CN" dirty="0"/>
              <a:t>1 pod per node</a:t>
            </a:r>
          </a:p>
          <a:p>
            <a:r>
              <a:rPr lang="en-US" altLang="zh-CN" dirty="0"/>
              <a:t>Use cases:</a:t>
            </a:r>
          </a:p>
          <a:p>
            <a:pPr lvl="1"/>
            <a:r>
              <a:rPr lang="en-US" altLang="zh-CN" dirty="0"/>
              <a:t>Storage driver</a:t>
            </a:r>
          </a:p>
          <a:p>
            <a:pPr lvl="1"/>
            <a:r>
              <a:rPr lang="en-US" altLang="zh-CN" dirty="0"/>
              <a:t>Network plugin </a:t>
            </a:r>
          </a:p>
          <a:p>
            <a:pPr lvl="1"/>
            <a:r>
              <a:rPr lang="en-US" altLang="zh-CN" dirty="0"/>
              <a:t>Log collection</a:t>
            </a:r>
          </a:p>
          <a:p>
            <a:pPr lvl="1"/>
            <a:r>
              <a:rPr lang="en-US" altLang="zh-CN" dirty="0"/>
              <a:t>Monitoring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50D7FD-3CB3-46DD-8B63-94D8AC5E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DaemonSet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82471-0823-4627-86D2-C84C929A8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61" y="903280"/>
            <a:ext cx="3652081" cy="40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2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98F4-EAFA-4ECB-AC80-7BD3B340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One-time task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C57A-50F1-485A-9D74-872BE0A8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EB4D7-FA3D-4DB9-B92B-0FD8D7F2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38" y="1494206"/>
            <a:ext cx="5372110" cy="2112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9F0D36-CD7B-478D-8986-39953F20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37" y="3969543"/>
            <a:ext cx="3780221" cy="6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5614C-AECF-4C0A-BCDA-75A57FFD7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006046"/>
            <a:ext cx="3791521" cy="3667554"/>
          </a:xfrm>
        </p:spPr>
        <p:txBody>
          <a:bodyPr/>
          <a:lstStyle/>
          <a:p>
            <a:r>
              <a:rPr lang="en-US" altLang="zh-CN" dirty="0"/>
              <a:t>Job Pattern</a:t>
            </a:r>
          </a:p>
          <a:p>
            <a:pPr lvl="1"/>
            <a:r>
              <a:rPr lang="en-US" altLang="zh-CN" sz="1800" dirty="0"/>
              <a:t>Job Template Expansion</a:t>
            </a:r>
          </a:p>
          <a:p>
            <a:pPr lvl="1"/>
            <a:r>
              <a:rPr lang="en-US" altLang="zh-CN" sz="1800" dirty="0"/>
              <a:t>Queue with Pod Per Work Item</a:t>
            </a:r>
          </a:p>
          <a:p>
            <a:pPr lvl="1"/>
            <a:r>
              <a:rPr lang="en-US" altLang="zh-CN" sz="1800" dirty="0"/>
              <a:t>Queue with Variable Pod Count</a:t>
            </a:r>
          </a:p>
          <a:p>
            <a:pPr lvl="1"/>
            <a:r>
              <a:rPr lang="en-US" altLang="zh-CN" sz="1800" dirty="0"/>
              <a:t>Indexed job with Static Work Assignment (v1.24)</a:t>
            </a:r>
            <a:endParaRPr lang="zh-CN" alt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D8D2E0-DA9B-4941-B563-4C84034C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 – Parallel Processing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6CF22-41AB-40D0-B1DC-4E4120E9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6046"/>
            <a:ext cx="4477375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0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5E4D8-E7C7-4E39-9BF0-0DB97186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08337-5E79-45AC-8185-6135E5DA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CronJob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A5AB4-ACF8-4B2F-BD74-B6351370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903280"/>
            <a:ext cx="4391526" cy="2915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F8F57-2FE2-4372-84C0-BD0B8BD7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8" y="3921480"/>
            <a:ext cx="7187616" cy="9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78B700-B340-400D-8925-CA6707E31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Workload Resources </a:t>
            </a:r>
          </a:p>
          <a:p>
            <a:r>
              <a:rPr lang="en-US" altLang="zh-CN" dirty="0"/>
              <a:t>Service &amp; Ingress </a:t>
            </a:r>
          </a:p>
          <a:p>
            <a:r>
              <a:rPr lang="en-US" altLang="zh-CN" dirty="0"/>
              <a:t>Networking</a:t>
            </a:r>
          </a:p>
          <a:p>
            <a:r>
              <a:rPr lang="en-US" altLang="zh-CN" dirty="0"/>
              <a:t>Security</a:t>
            </a:r>
          </a:p>
          <a:p>
            <a:r>
              <a:rPr lang="en-US" altLang="zh-CN" dirty="0"/>
              <a:t>Storage</a:t>
            </a:r>
          </a:p>
          <a:p>
            <a:r>
              <a:rPr lang="en-US" altLang="zh-CN" dirty="0"/>
              <a:t>Scheduling</a:t>
            </a:r>
          </a:p>
          <a:p>
            <a:r>
              <a:rPr lang="en-US" altLang="zh-CN" dirty="0"/>
              <a:t>Application &amp; Cluster Mgmt.</a:t>
            </a:r>
          </a:p>
          <a:p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B52EC9-E3C5-4C4D-92D9-0B29027E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7399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3389-1DA6-4396-A2E8-6B8A153E6A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Service &amp; Ingress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988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A327D-E0E3-4C8A-AF59-24843E5D3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Why Need Service</a:t>
            </a:r>
          </a:p>
          <a:p>
            <a:pPr lvl="1"/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Service discovery</a:t>
            </a:r>
            <a:endParaRPr lang="en-US" altLang="zh-CN" sz="14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Load balancing</a:t>
            </a:r>
            <a:endParaRPr lang="en-US" altLang="zh-CN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5E10A-41A2-450C-88A1-E223664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Service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16A6C7-48EB-4886-BF04-4C4F3A9C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4" y="2249546"/>
            <a:ext cx="6502400" cy="2768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3CAF59-698B-498C-B56B-67AD5CF2A275}"/>
              </a:ext>
            </a:extLst>
          </p:cNvPr>
          <p:cNvSpPr txBox="1">
            <a:spLocks/>
          </p:cNvSpPr>
          <p:nvPr/>
        </p:nvSpPr>
        <p:spPr bwMode="auto">
          <a:xfrm>
            <a:off x="573088" y="2034100"/>
            <a:ext cx="8004175" cy="836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What’s a Service</a:t>
            </a:r>
          </a:p>
        </p:txBody>
      </p:sp>
    </p:spTree>
    <p:extLst>
      <p:ext uri="{BB962C8B-B14F-4D97-AF65-F5344CB8AC3E}">
        <p14:creationId xmlns:p14="http://schemas.microsoft.com/office/powerpoint/2010/main" val="201933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FC457-C427-414B-8A86-F6BD51A4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98ADE-D975-4BE1-BD0D-EA033238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ClusterIP</a:t>
            </a:r>
            <a:r>
              <a:rPr lang="en-US" altLang="zh-CN" dirty="0"/>
              <a:t> Service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BA9A6-1D52-4DB9-8C4B-6F2435AE6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1" y="1003931"/>
            <a:ext cx="2541181" cy="3498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B290A-51C7-4F8C-A68F-ADED8850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98" y="1010122"/>
            <a:ext cx="5566031" cy="48554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2AF8D-5498-4E5F-B796-BCEA3B182070}"/>
              </a:ext>
            </a:extLst>
          </p:cNvPr>
          <p:cNvGrpSpPr/>
          <p:nvPr/>
        </p:nvGrpSpPr>
        <p:grpSpPr>
          <a:xfrm>
            <a:off x="3327397" y="1654220"/>
            <a:ext cx="5566031" cy="2848439"/>
            <a:chOff x="3327397" y="1654220"/>
            <a:chExt cx="5566031" cy="30659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8D56DE-282F-4052-8B11-EFCA07282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7397" y="1654220"/>
              <a:ext cx="5566031" cy="306592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F47077-2507-4D9B-B680-9C6ADAF402F1}"/>
                </a:ext>
              </a:extLst>
            </p:cNvPr>
            <p:cNvSpPr/>
            <p:nvPr/>
          </p:nvSpPr>
          <p:spPr>
            <a:xfrm>
              <a:off x="3327397" y="3707553"/>
              <a:ext cx="5148388" cy="167024"/>
            </a:xfrm>
            <a:prstGeom prst="rect">
              <a:avLst/>
            </a:prstGeom>
            <a:noFill/>
            <a:ln w="2222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699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21F3-0A92-4A6C-91D7-749709FF1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iptables mode</a:t>
            </a:r>
            <a:endParaRPr lang="zh-CN" alt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C945F-29EB-44FA-A9EC-3022E835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ClusterIP</a:t>
            </a:r>
            <a:r>
              <a:rPr lang="en-US" altLang="zh-CN" dirty="0"/>
              <a:t> Service - Behind the Scenes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E2F60-7431-41FA-939A-6BC00BDF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65" y="1375475"/>
            <a:ext cx="4426430" cy="329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14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B550B-60AD-4370-81E5-87AECF14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2220A-B6A1-4E90-8086-72106BA2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kube</a:t>
            </a:r>
            <a:r>
              <a:rPr lang="en-US" altLang="zh-CN" dirty="0"/>
              <a:t>-proxy iptables mode</a:t>
            </a:r>
            <a:endParaRPr lang="zh-CN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463713-D339-48CF-9EF2-C4EC7CA21B96}"/>
              </a:ext>
            </a:extLst>
          </p:cNvPr>
          <p:cNvSpPr/>
          <p:nvPr/>
        </p:nvSpPr>
        <p:spPr>
          <a:xfrm>
            <a:off x="263384" y="1316635"/>
            <a:ext cx="8587409" cy="377686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/>
              <a:t>-A KUBE-SERVICES -d </a:t>
            </a:r>
            <a:r>
              <a:rPr lang="en-US" altLang="zh-CN" sz="1000" dirty="0">
                <a:solidFill>
                  <a:srgbClr val="FFC000"/>
                </a:solidFill>
              </a:rPr>
              <a:t>10.96.85.43/32</a:t>
            </a:r>
            <a:r>
              <a:rPr lang="en-US" altLang="zh-CN" sz="1000" dirty="0"/>
              <a:t> -p </a:t>
            </a:r>
            <a:r>
              <a:rPr lang="en-US" altLang="zh-CN" sz="1000" dirty="0" err="1"/>
              <a:t>tcp</a:t>
            </a:r>
            <a:r>
              <a:rPr lang="en-US" altLang="zh-CN" sz="1000" dirty="0"/>
              <a:t> -m comment --comment "default/</a:t>
            </a:r>
            <a:r>
              <a:rPr lang="en-US" altLang="zh-CN" sz="1000" dirty="0" err="1"/>
              <a:t>svc-hostnames:default</a:t>
            </a:r>
            <a:r>
              <a:rPr lang="en-US" altLang="zh-CN" sz="1000" dirty="0"/>
              <a:t> cluster IP" -m </a:t>
            </a:r>
            <a:r>
              <a:rPr lang="en-US" altLang="zh-CN" sz="1000" dirty="0" err="1"/>
              <a:t>tcp</a:t>
            </a:r>
            <a:r>
              <a:rPr lang="en-US" altLang="zh-CN" sz="1000" dirty="0"/>
              <a:t> --</a:t>
            </a:r>
            <a:r>
              <a:rPr lang="en-US" altLang="zh-CN" sz="1000" dirty="0" err="1"/>
              <a:t>dport</a:t>
            </a:r>
            <a:r>
              <a:rPr lang="en-US" altLang="zh-CN" sz="1000" dirty="0"/>
              <a:t> 80 -j </a:t>
            </a:r>
          </a:p>
          <a:p>
            <a:r>
              <a:rPr lang="en-US" altLang="zh-CN" sz="1000" dirty="0">
                <a:solidFill>
                  <a:srgbClr val="FFFF00"/>
                </a:solidFill>
              </a:rPr>
              <a:t>KUBE-SVC-GU3GBXNFZE4JG5RK</a:t>
            </a:r>
            <a:endParaRPr lang="zh-CN" altLang="en-US" sz="1000" dirty="0">
              <a:solidFill>
                <a:srgbClr val="FFFF0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283C03-C706-4622-8D4D-2DDD7938E99D}"/>
              </a:ext>
            </a:extLst>
          </p:cNvPr>
          <p:cNvSpPr/>
          <p:nvPr/>
        </p:nvSpPr>
        <p:spPr>
          <a:xfrm>
            <a:off x="263385" y="1939515"/>
            <a:ext cx="8587409" cy="1264469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/>
              <a:t>-A </a:t>
            </a:r>
            <a:r>
              <a:rPr lang="en-US" altLang="zh-CN" sz="1000" dirty="0">
                <a:solidFill>
                  <a:srgbClr val="FFFF00"/>
                </a:solidFill>
              </a:rPr>
              <a:t>KUBE-SVC-GU3GBXNFZE4JG5RK</a:t>
            </a:r>
            <a:r>
              <a:rPr lang="en-US" altLang="zh-CN" sz="1000" dirty="0"/>
              <a:t> -m comment --comment "default/</a:t>
            </a:r>
            <a:r>
              <a:rPr lang="en-US" altLang="zh-CN" sz="1000" dirty="0" err="1"/>
              <a:t>svc-hostnames:default</a:t>
            </a:r>
            <a:r>
              <a:rPr lang="en-US" altLang="zh-CN" sz="1000" dirty="0"/>
              <a:t> -&gt; 10.32.0.10:9376" -m statistic --mode random --probability 0.33333333349 -j </a:t>
            </a:r>
            <a:r>
              <a:rPr lang="en-US" altLang="zh-CN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KUBE-SEP-F7TA6HRSJAUGU7ZD</a:t>
            </a:r>
          </a:p>
          <a:p>
            <a:endParaRPr lang="en-US" altLang="zh-CN" sz="1000" dirty="0"/>
          </a:p>
          <a:p>
            <a:r>
              <a:rPr lang="en-US" altLang="zh-CN" sz="1000" dirty="0"/>
              <a:t>-A </a:t>
            </a:r>
            <a:r>
              <a:rPr lang="en-US" altLang="zh-CN" sz="1000" dirty="0">
                <a:solidFill>
                  <a:srgbClr val="FFFF00"/>
                </a:solidFill>
              </a:rPr>
              <a:t>KUBE-SVC-GU3GBXNFZE4JG5RK</a:t>
            </a:r>
            <a:r>
              <a:rPr lang="en-US" altLang="zh-CN" sz="1000" dirty="0"/>
              <a:t> -m comment --comment "default/</a:t>
            </a:r>
            <a:r>
              <a:rPr lang="en-US" altLang="zh-CN" sz="1000" dirty="0" err="1"/>
              <a:t>svc-hostnames:default</a:t>
            </a:r>
            <a:r>
              <a:rPr lang="en-US" altLang="zh-CN" sz="1000" dirty="0"/>
              <a:t> -&gt; 10.32.0.8:9376" -m statistic --mode random --probability 0.50000000000 -j </a:t>
            </a:r>
            <a:r>
              <a:rPr lang="en-US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KUBE-SEP-IMKURALQ5KO7RMGT</a:t>
            </a:r>
          </a:p>
          <a:p>
            <a:endParaRPr lang="en-US" altLang="zh-CN" sz="1000" dirty="0"/>
          </a:p>
          <a:p>
            <a:r>
              <a:rPr lang="en-US" altLang="zh-CN" sz="1000" dirty="0"/>
              <a:t>-A </a:t>
            </a:r>
            <a:r>
              <a:rPr lang="en-US" altLang="zh-CN" sz="1000" dirty="0">
                <a:solidFill>
                  <a:srgbClr val="FFFF00"/>
                </a:solidFill>
              </a:rPr>
              <a:t>KUBE-SVC-GU3GBXNFZE4JG5RK</a:t>
            </a:r>
            <a:r>
              <a:rPr lang="en-US" altLang="zh-CN" sz="1000" dirty="0"/>
              <a:t> -m comment --comment "default/</a:t>
            </a:r>
            <a:r>
              <a:rPr lang="en-US" altLang="zh-CN" sz="1000" dirty="0" err="1"/>
              <a:t>svc-hostnames:default</a:t>
            </a:r>
            <a:r>
              <a:rPr lang="en-US" altLang="zh-CN" sz="1000" dirty="0"/>
              <a:t> -&gt; 10.32.0.9:9376" -j </a:t>
            </a:r>
            <a:r>
              <a:rPr lang="en-US" altLang="zh-CN" sz="1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KUBE-SEP-LX6JFFKMDGWPKSHT</a:t>
            </a:r>
            <a:endParaRPr lang="zh-CN" altLang="en-US" sz="10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7CB161-AFD6-46A7-A818-EFF8F7C980BE}"/>
              </a:ext>
            </a:extLst>
          </p:cNvPr>
          <p:cNvSpPr/>
          <p:nvPr/>
        </p:nvSpPr>
        <p:spPr>
          <a:xfrm>
            <a:off x="263385" y="3443762"/>
            <a:ext cx="8587409" cy="77202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/>
              <a:t>-A </a:t>
            </a:r>
            <a:r>
              <a:rPr lang="en-US" altLang="zh-CN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KUBE-SEP-F7TA6HRSJAUGU7ZD</a:t>
            </a:r>
            <a:r>
              <a:rPr lang="en-US" altLang="zh-CN" sz="1000" dirty="0"/>
              <a:t> -p </a:t>
            </a:r>
            <a:r>
              <a:rPr lang="en-US" altLang="zh-CN" sz="1000" dirty="0" err="1"/>
              <a:t>tcp</a:t>
            </a:r>
            <a:r>
              <a:rPr lang="en-US" altLang="zh-CN" sz="1000" dirty="0"/>
              <a:t> -m comment --comment "default/</a:t>
            </a:r>
            <a:r>
              <a:rPr lang="en-US" altLang="zh-CN" sz="1000" dirty="0" err="1"/>
              <a:t>svc-hostnames:default</a:t>
            </a:r>
            <a:r>
              <a:rPr lang="en-US" altLang="zh-CN" sz="1000" dirty="0"/>
              <a:t>" -m </a:t>
            </a:r>
            <a:r>
              <a:rPr lang="en-US" altLang="zh-CN" sz="1000" dirty="0" err="1"/>
              <a:t>tcp</a:t>
            </a:r>
            <a:r>
              <a:rPr lang="en-US" altLang="zh-CN" sz="1000" dirty="0"/>
              <a:t> -j DNAT --to-destination </a:t>
            </a:r>
            <a:r>
              <a:rPr lang="en-US" altLang="zh-CN" sz="1000" dirty="0">
                <a:solidFill>
                  <a:srgbClr val="FFC000"/>
                </a:solidFill>
              </a:rPr>
              <a:t>10.32.0.10:9376</a:t>
            </a:r>
          </a:p>
          <a:p>
            <a:r>
              <a:rPr lang="en-US" altLang="zh-CN" sz="1000" dirty="0"/>
              <a:t>-A </a:t>
            </a:r>
            <a:r>
              <a:rPr lang="en-US" altLang="zh-CN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KUBE-SEP-IMKURALQ5KO7RMGT</a:t>
            </a:r>
            <a:r>
              <a:rPr lang="en-US" altLang="zh-CN" sz="1000" dirty="0"/>
              <a:t> -p </a:t>
            </a:r>
            <a:r>
              <a:rPr lang="en-US" altLang="zh-CN" sz="1000" dirty="0" err="1"/>
              <a:t>tcp</a:t>
            </a:r>
            <a:r>
              <a:rPr lang="en-US" altLang="zh-CN" sz="1000" dirty="0"/>
              <a:t> -m comment --comment "default/</a:t>
            </a:r>
            <a:r>
              <a:rPr lang="en-US" altLang="zh-CN" sz="1000" dirty="0" err="1"/>
              <a:t>svc-hostnames:default</a:t>
            </a:r>
            <a:r>
              <a:rPr lang="en-US" altLang="zh-CN" sz="1000" dirty="0"/>
              <a:t>" -m </a:t>
            </a:r>
            <a:r>
              <a:rPr lang="en-US" altLang="zh-CN" sz="1000" dirty="0" err="1"/>
              <a:t>tcp</a:t>
            </a:r>
            <a:r>
              <a:rPr lang="en-US" altLang="zh-CN" sz="1000" dirty="0"/>
              <a:t> -j DNAT --to-destination </a:t>
            </a:r>
            <a:r>
              <a:rPr lang="en-US" altLang="zh-CN" sz="1000" dirty="0">
                <a:solidFill>
                  <a:srgbClr val="FFC000"/>
                </a:solidFill>
              </a:rPr>
              <a:t>10.32.0.8:9376</a:t>
            </a:r>
          </a:p>
          <a:p>
            <a:r>
              <a:rPr lang="en-US" altLang="zh-CN" sz="1000" dirty="0"/>
              <a:t>-A </a:t>
            </a:r>
            <a:r>
              <a:rPr lang="en-US" altLang="zh-CN" sz="1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KUBE-SEP-LX6JFFKMDGWPKSHT </a:t>
            </a:r>
            <a:r>
              <a:rPr lang="en-US" altLang="zh-CN" sz="1000" dirty="0"/>
              <a:t>-p </a:t>
            </a:r>
            <a:r>
              <a:rPr lang="en-US" altLang="zh-CN" sz="1000" dirty="0" err="1"/>
              <a:t>tcp</a:t>
            </a:r>
            <a:r>
              <a:rPr lang="en-US" altLang="zh-CN" sz="1000" dirty="0"/>
              <a:t> -m comment --comment "default/</a:t>
            </a:r>
            <a:r>
              <a:rPr lang="en-US" altLang="zh-CN" sz="1000" dirty="0" err="1"/>
              <a:t>svc-hostnames:default</a:t>
            </a:r>
            <a:r>
              <a:rPr lang="en-US" altLang="zh-CN" sz="1000" dirty="0"/>
              <a:t>" -m </a:t>
            </a:r>
            <a:r>
              <a:rPr lang="en-US" altLang="zh-CN" sz="1000" dirty="0" err="1"/>
              <a:t>tcp</a:t>
            </a:r>
            <a:r>
              <a:rPr lang="en-US" altLang="zh-CN" sz="1000" dirty="0"/>
              <a:t> -j DNAT --to-destination </a:t>
            </a:r>
            <a:r>
              <a:rPr lang="en-US" altLang="zh-CN" sz="1000" dirty="0">
                <a:solidFill>
                  <a:srgbClr val="FFC000"/>
                </a:solidFill>
              </a:rPr>
              <a:t>10.32.0.9:9376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579FC-87D1-4A53-B042-32A5435F6C1A}"/>
              </a:ext>
            </a:extLst>
          </p:cNvPr>
          <p:cNvSpPr/>
          <p:nvPr/>
        </p:nvSpPr>
        <p:spPr>
          <a:xfrm>
            <a:off x="3107341" y="1006046"/>
            <a:ext cx="3107341" cy="20782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OUTPUT chain in NAT table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17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E59CA-9370-4CC3-B779-0DA4CE8AA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B4FE-0350-4874-93BF-20C967AD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kube</a:t>
            </a:r>
            <a:r>
              <a:rPr lang="en-US" altLang="zh-CN" dirty="0"/>
              <a:t>-proxy IPVS mode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E0C74-1ACD-42B3-B854-11BB9D1B73DC}"/>
              </a:ext>
            </a:extLst>
          </p:cNvPr>
          <p:cNvSpPr/>
          <p:nvPr/>
        </p:nvSpPr>
        <p:spPr>
          <a:xfrm>
            <a:off x="4571999" y="1261950"/>
            <a:ext cx="4572001" cy="9831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/>
              <a:t># </a:t>
            </a:r>
            <a:r>
              <a:rPr lang="en-US" altLang="zh-CN" sz="1400" dirty="0" err="1"/>
              <a:t>ip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addr</a:t>
            </a:r>
            <a:endParaRPr lang="en-US" altLang="zh-CN" sz="1400" dirty="0"/>
          </a:p>
          <a:p>
            <a:r>
              <a:rPr lang="en-US" altLang="zh-CN" sz="1200" dirty="0"/>
              <a:t>...</a:t>
            </a:r>
          </a:p>
          <a:p>
            <a:r>
              <a:rPr lang="en-US" altLang="zh-CN" sz="1200" dirty="0"/>
              <a:t>73: </a:t>
            </a:r>
            <a:r>
              <a:rPr lang="en-US" altLang="zh-CN" sz="1200" b="1" dirty="0">
                <a:solidFill>
                  <a:srgbClr val="FFFF00"/>
                </a:solidFill>
              </a:rPr>
              <a:t>kube-ipvs0</a:t>
            </a:r>
            <a:r>
              <a:rPr lang="en-US" altLang="zh-CN" sz="1200" dirty="0"/>
              <a:t>: &lt;BROADCAST,NOARP&gt; </a:t>
            </a:r>
            <a:r>
              <a:rPr lang="en-US" altLang="zh-CN" sz="1200" dirty="0" err="1"/>
              <a:t>mtu</a:t>
            </a:r>
            <a:r>
              <a:rPr lang="en-US" altLang="zh-CN" sz="1200" dirty="0"/>
              <a:t> 1500 </a:t>
            </a:r>
            <a:r>
              <a:rPr lang="en-US" altLang="zh-CN" sz="1200" dirty="0" err="1"/>
              <a:t>qdisc</a:t>
            </a:r>
            <a:r>
              <a:rPr lang="en-US" altLang="zh-CN" sz="1200" dirty="0"/>
              <a:t> </a:t>
            </a:r>
            <a:r>
              <a:rPr lang="en-US" altLang="zh-CN" sz="1200" dirty="0" err="1"/>
              <a:t>noop</a:t>
            </a:r>
            <a:r>
              <a:rPr lang="en-US" altLang="zh-CN" sz="1200" dirty="0"/>
              <a:t> state DOWN </a:t>
            </a:r>
            <a:r>
              <a:rPr lang="en-US" altLang="zh-CN" sz="1200" dirty="0" err="1"/>
              <a:t>qlen</a:t>
            </a:r>
            <a:r>
              <a:rPr lang="en-US" altLang="zh-CN" sz="1200" dirty="0"/>
              <a:t> 1000</a:t>
            </a:r>
          </a:p>
          <a:p>
            <a:r>
              <a:rPr lang="en-US" altLang="zh-CN" sz="1200" dirty="0"/>
              <a:t>    link/ether 1a:ce:f5:5f:c1:4d </a:t>
            </a:r>
            <a:r>
              <a:rPr lang="en-US" altLang="zh-CN" sz="1200" dirty="0" err="1"/>
              <a:t>brd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ff:ff:ff:ff:ff:ff</a:t>
            </a:r>
            <a:endParaRPr lang="en-US" altLang="zh-CN" sz="1200" dirty="0"/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inet</a:t>
            </a:r>
            <a:r>
              <a:rPr lang="en-US" altLang="zh-CN" sz="1200" dirty="0"/>
              <a:t> </a:t>
            </a:r>
            <a:r>
              <a:rPr lang="en-US" altLang="zh-CN" sz="1200" dirty="0">
                <a:solidFill>
                  <a:srgbClr val="00B0F0"/>
                </a:solidFill>
              </a:rPr>
              <a:t>10.102.128.4/32</a:t>
            </a:r>
            <a:r>
              <a:rPr lang="en-US" altLang="zh-CN" sz="1200" dirty="0"/>
              <a:t> scope global kube-ipvs0</a:t>
            </a:r>
          </a:p>
          <a:p>
            <a:r>
              <a:rPr lang="en-US" altLang="zh-CN" sz="1400" dirty="0"/>
              <a:t>       </a:t>
            </a:r>
            <a:r>
              <a:rPr lang="en-US" altLang="zh-CN" sz="1400" dirty="0" err="1"/>
              <a:t>valid_lft</a:t>
            </a:r>
            <a:r>
              <a:rPr lang="en-US" altLang="zh-CN" sz="1400" dirty="0"/>
              <a:t> forever </a:t>
            </a:r>
            <a:r>
              <a:rPr lang="en-US" altLang="zh-CN" sz="1400" dirty="0" err="1"/>
              <a:t>preferred_lft</a:t>
            </a:r>
            <a:r>
              <a:rPr lang="en-US" altLang="zh-CN" sz="1400" dirty="0"/>
              <a:t> forever</a:t>
            </a:r>
            <a:endParaRPr lang="zh-CN" altLang="en-US" sz="14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B0F4776-F64D-4248-8F44-9CE86D8C0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577D8-CB72-4B33-A80C-3B3703B80480}"/>
              </a:ext>
            </a:extLst>
          </p:cNvPr>
          <p:cNvSpPr/>
          <p:nvPr/>
        </p:nvSpPr>
        <p:spPr>
          <a:xfrm>
            <a:off x="4572000" y="2603734"/>
            <a:ext cx="4572000" cy="16985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# </a:t>
            </a:r>
            <a:r>
              <a:rPr lang="en-US" altLang="zh-CN" sz="1200" dirty="0" err="1"/>
              <a:t>ipvsadm</a:t>
            </a:r>
            <a:r>
              <a:rPr lang="en-US" altLang="zh-CN" sz="1200" dirty="0"/>
              <a:t> -ln</a:t>
            </a:r>
          </a:p>
          <a:p>
            <a:r>
              <a:rPr lang="en-US" altLang="zh-CN" sz="1200" dirty="0"/>
              <a:t>IP Virtual Server version 1.2.1 (size=4096)</a:t>
            </a:r>
          </a:p>
          <a:p>
            <a:r>
              <a:rPr lang="en-US" altLang="zh-CN" sz="1200" dirty="0" err="1"/>
              <a:t>Prot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LocalAddress:Port</a:t>
            </a:r>
            <a:r>
              <a:rPr lang="en-US" altLang="zh-CN" sz="1200" dirty="0"/>
              <a:t> Scheduler Flags</a:t>
            </a:r>
          </a:p>
          <a:p>
            <a:r>
              <a:rPr lang="en-US" altLang="zh-CN" sz="1200" dirty="0"/>
              <a:t>  -&gt; </a:t>
            </a:r>
            <a:r>
              <a:rPr lang="en-US" altLang="zh-CN" sz="1200" dirty="0" err="1"/>
              <a:t>RemoteAddress:Port</a:t>
            </a:r>
            <a:r>
              <a:rPr lang="en-US" altLang="zh-CN" sz="1200" dirty="0"/>
              <a:t>           Forward Weight </a:t>
            </a:r>
            <a:r>
              <a:rPr lang="en-US" altLang="zh-CN" sz="1200" dirty="0" err="1"/>
              <a:t>ActiveConn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InActConn</a:t>
            </a:r>
            <a:r>
              <a:rPr lang="en-US" altLang="zh-CN" sz="1200" dirty="0"/>
              <a:t>     </a:t>
            </a:r>
          </a:p>
          <a:p>
            <a:r>
              <a:rPr lang="en-US" altLang="zh-CN" sz="1200" dirty="0"/>
              <a:t>TCP  </a:t>
            </a:r>
            <a:r>
              <a:rPr lang="en-US" altLang="zh-CN" sz="1200" dirty="0">
                <a:solidFill>
                  <a:srgbClr val="00B0F0"/>
                </a:solidFill>
              </a:rPr>
              <a:t>10.102.128.4:3080</a:t>
            </a:r>
            <a:r>
              <a:rPr lang="en-US" altLang="zh-CN" sz="1200" dirty="0"/>
              <a:t> </a:t>
            </a:r>
            <a:r>
              <a:rPr lang="en-US" altLang="zh-CN" sz="1200" dirty="0" err="1">
                <a:solidFill>
                  <a:srgbClr val="FF0000"/>
                </a:solidFill>
              </a:rPr>
              <a:t>rr</a:t>
            </a:r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en-US" altLang="zh-CN" sz="1200" dirty="0"/>
              <a:t>  -&gt; 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10.244.0.235:8080</a:t>
            </a:r>
            <a:r>
              <a:rPr lang="en-US" altLang="zh-CN" sz="1200" dirty="0"/>
              <a:t>            </a:t>
            </a:r>
            <a:r>
              <a:rPr lang="en-US" altLang="zh-CN" sz="1200" dirty="0" err="1"/>
              <a:t>Masq</a:t>
            </a:r>
            <a:r>
              <a:rPr lang="en-US" altLang="zh-CN" sz="1200" dirty="0"/>
              <a:t>    1      0          0         </a:t>
            </a:r>
          </a:p>
          <a:p>
            <a:r>
              <a:rPr lang="en-US" altLang="zh-CN" sz="1200" dirty="0"/>
              <a:t>  -&gt; 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10.244.1.237:8080 </a:t>
            </a:r>
            <a:r>
              <a:rPr lang="en-US" altLang="zh-CN" sz="1200" dirty="0"/>
              <a:t>           </a:t>
            </a:r>
            <a:r>
              <a:rPr lang="en-US" altLang="zh-CN" sz="1200" dirty="0" err="1"/>
              <a:t>Masq</a:t>
            </a:r>
            <a:r>
              <a:rPr lang="en-US" altLang="zh-CN" sz="1200" dirty="0"/>
              <a:t>    1      0          0 </a:t>
            </a:r>
            <a:endParaRPr lang="zh-CN" alt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8E4D9B-8C96-4126-9448-7C96CB5AC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5" y="1137289"/>
            <a:ext cx="4237981" cy="28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51A4-D157-41AC-81DC-164C2961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What’s a headless service</a:t>
            </a:r>
          </a:p>
          <a:p>
            <a:endParaRPr lang="zh-CN" alt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EF002-BA6A-4FA7-B0DD-2448758B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Headless Service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F671A-AFC6-4424-A6BF-E17A9469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85809" y="1434642"/>
            <a:ext cx="6096851" cy="159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9FC7BD-60AE-4CCC-9E8E-72EDE301AA39}"/>
              </a:ext>
            </a:extLst>
          </p:cNvPr>
          <p:cNvSpPr txBox="1">
            <a:spLocks/>
          </p:cNvSpPr>
          <p:nvPr/>
        </p:nvSpPr>
        <p:spPr bwMode="auto">
          <a:xfrm>
            <a:off x="566737" y="3309642"/>
            <a:ext cx="8004175" cy="106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Use case</a:t>
            </a:r>
          </a:p>
          <a:p>
            <a:pPr lvl="1"/>
            <a:r>
              <a:rPr lang="en-US" altLang="zh-CN" sz="1600" dirty="0"/>
              <a:t>Access a pod using fixed DNS name </a:t>
            </a:r>
          </a:p>
          <a:p>
            <a:pPr lvl="2"/>
            <a:r>
              <a:rPr lang="en-US" altLang="zh-CN" sz="1200" dirty="0"/>
              <a:t>Access pods in StatefulSet via pod DNS name</a:t>
            </a:r>
          </a:p>
          <a:p>
            <a:pPr lvl="2"/>
            <a:r>
              <a:rPr lang="en-US" altLang="zh-CN" sz="1200" dirty="0"/>
              <a:t>Access master in Mysql cluster via service DNS name</a:t>
            </a:r>
          </a:p>
          <a:p>
            <a:pPr lvl="1"/>
            <a:r>
              <a:rPr lang="en-US" altLang="zh-CN" sz="1600" dirty="0"/>
              <a:t>Caller needs all Pod IPs (e.g.  do monitoring or do LB itself)</a:t>
            </a:r>
          </a:p>
          <a:p>
            <a:pPr lvl="1"/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7861FA-8387-4B0C-B304-4D6418107DBD}"/>
              </a:ext>
            </a:extLst>
          </p:cNvPr>
          <p:cNvGrpSpPr/>
          <p:nvPr/>
        </p:nvGrpSpPr>
        <p:grpSpPr>
          <a:xfrm>
            <a:off x="566737" y="1434642"/>
            <a:ext cx="1857634" cy="1943371"/>
            <a:chOff x="566737" y="1434642"/>
            <a:chExt cx="1857634" cy="19433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143633-808C-48EE-B736-07860DF6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737" y="1434642"/>
              <a:ext cx="1857634" cy="194337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C36AF1-D76A-4DB1-BCB4-6A072AF3B711}"/>
                </a:ext>
              </a:extLst>
            </p:cNvPr>
            <p:cNvSpPr/>
            <p:nvPr/>
          </p:nvSpPr>
          <p:spPr>
            <a:xfrm>
              <a:off x="742139" y="3178142"/>
              <a:ext cx="1302792" cy="131500"/>
            </a:xfrm>
            <a:prstGeom prst="rect">
              <a:avLst/>
            </a:prstGeom>
            <a:noFill/>
            <a:ln w="2222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161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21311-4376-4DD5-88FE-54C5C7E79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D6A99-848A-4708-BF00-9ECF9E770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NodePort</a:t>
            </a:r>
            <a:r>
              <a:rPr lang="en-US" altLang="zh-CN" dirty="0"/>
              <a:t> Service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C34F-517D-436B-9A3C-E294CA1EB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006046"/>
            <a:ext cx="5609763" cy="241102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964CEA3-3182-4B98-A16A-8E763131552B}"/>
              </a:ext>
            </a:extLst>
          </p:cNvPr>
          <p:cNvGrpSpPr/>
          <p:nvPr/>
        </p:nvGrpSpPr>
        <p:grpSpPr>
          <a:xfrm>
            <a:off x="6475549" y="1006046"/>
            <a:ext cx="2495898" cy="3353268"/>
            <a:chOff x="6475549" y="1006046"/>
            <a:chExt cx="2495898" cy="33532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66D000-D2D7-4F29-B837-96B769D6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5549" y="1006046"/>
              <a:ext cx="2495898" cy="335326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1A028E-62BD-49B6-8D49-366DB1BEE18C}"/>
                </a:ext>
              </a:extLst>
            </p:cNvPr>
            <p:cNvSpPr/>
            <p:nvPr/>
          </p:nvSpPr>
          <p:spPr>
            <a:xfrm>
              <a:off x="6730245" y="2207098"/>
              <a:ext cx="1734024" cy="180052"/>
            </a:xfrm>
            <a:prstGeom prst="rect">
              <a:avLst/>
            </a:prstGeom>
            <a:noFill/>
            <a:ln w="2222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E2A1F3-61D9-4330-92F2-60F758CD6AD8}"/>
                </a:ext>
              </a:extLst>
            </p:cNvPr>
            <p:cNvSpPr/>
            <p:nvPr/>
          </p:nvSpPr>
          <p:spPr>
            <a:xfrm>
              <a:off x="6948140" y="4005557"/>
              <a:ext cx="1896453" cy="238107"/>
            </a:xfrm>
            <a:prstGeom prst="rect">
              <a:avLst/>
            </a:prstGeom>
            <a:noFill/>
            <a:ln w="2222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10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03C20-2FB1-4DA5-BCCA-77723C49E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5DF3B-B14B-41BA-880E-74818F64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 Balancer Service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3A3A2-FEE6-4610-8CFE-9D24C7254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42" y="1071793"/>
            <a:ext cx="7097115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62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2A19A0-73EE-4F26-896E-396BF20BF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3B289-92DC-496D-9DCF-BF1EB889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Ingress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F47AE-F474-49DC-8F03-53935791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7" y="1558431"/>
            <a:ext cx="6297382" cy="27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4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4510A-B84B-4DA0-ACEC-8AB394D87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26843-61D6-40D0-8A41-04C1E000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 – Pod Creation</a:t>
            </a:r>
            <a:endParaRPr lang="zh-CN" altLang="en-US" dirty="0"/>
          </a:p>
        </p:txBody>
      </p:sp>
      <p:pic>
        <p:nvPicPr>
          <p:cNvPr id="4" name="Picture 2" descr="k8s pod">
            <a:extLst>
              <a:ext uri="{FF2B5EF4-FFF2-40B4-BE49-F238E27FC236}">
                <a16:creationId xmlns:a16="http://schemas.microsoft.com/office/drawing/2014/main" id="{72DB3AAB-7E1B-40F7-B300-B2781E54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74" y="1006046"/>
            <a:ext cx="5912251" cy="39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729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6096B7-A8E8-4A59-9331-02E3E80F2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F35E2-1DC4-41ED-AD47-6D79FE71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Ingress - Path based Routing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3ABE1-7B38-494E-93BF-AE9DFAAE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47" y="1368184"/>
            <a:ext cx="5421342" cy="2668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A3375-5BBE-4F71-B42E-1A3393DCD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781" y="855022"/>
            <a:ext cx="2554723" cy="417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66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027924-1CB1-4BC4-AE12-57B3CB62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4C03B1-8327-48FD-A90E-5C26E2F7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Ingress - Host based Routing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0DF96-07A1-42BC-9CDD-44CD6399D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990"/>
            <a:ext cx="6030911" cy="2693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CAA00-69F2-4B94-9477-65111F8A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9" y="1006046"/>
            <a:ext cx="2229655" cy="40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8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AFC96E-D2F5-4B09-BA84-342A6E8D1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D32CB-DDA8-421A-A318-7C7C963A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Ingress - TLS Termination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14F99-BEA8-42B0-A698-163B630F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1006046"/>
            <a:ext cx="2712530" cy="1904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6367C-2F41-4BA4-A732-E658CE15E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60" y="1006046"/>
            <a:ext cx="2495710" cy="36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9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CABD-DEE1-4A24-8E39-3DD0DD3F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006046"/>
            <a:ext cx="3998912" cy="3667554"/>
          </a:xfrm>
        </p:spPr>
        <p:txBody>
          <a:bodyPr/>
          <a:lstStyle/>
          <a:p>
            <a:r>
              <a:rPr lang="en-US" altLang="zh-CN" dirty="0" err="1"/>
              <a:t>IngressClass</a:t>
            </a:r>
            <a:endParaRPr lang="en-US" altLang="zh-CN" dirty="0"/>
          </a:p>
          <a:p>
            <a:r>
              <a:rPr lang="en-US" altLang="zh-CN" dirty="0"/>
              <a:t>Common IC</a:t>
            </a:r>
          </a:p>
          <a:p>
            <a:pPr lvl="1"/>
            <a:r>
              <a:rPr lang="en-US" altLang="zh-CN" dirty="0"/>
              <a:t>Nginx IC</a:t>
            </a:r>
          </a:p>
          <a:p>
            <a:pPr lvl="1"/>
            <a:r>
              <a:rPr lang="en-US" altLang="zh-CN" dirty="0" err="1"/>
              <a:t>HAProxy</a:t>
            </a:r>
            <a:r>
              <a:rPr lang="en-US" altLang="zh-CN" dirty="0"/>
              <a:t> IC</a:t>
            </a:r>
          </a:p>
          <a:p>
            <a:pPr lvl="1"/>
            <a:r>
              <a:rPr lang="en-US" altLang="zh-CN" dirty="0"/>
              <a:t>AWS LB Controller(formerly AWS ALB IC)</a:t>
            </a:r>
          </a:p>
          <a:p>
            <a:pPr lvl="1"/>
            <a:r>
              <a:rPr lang="en-US" altLang="zh-CN" dirty="0"/>
              <a:t>AKS Application Gateway IC</a:t>
            </a:r>
          </a:p>
          <a:p>
            <a:pPr lvl="1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49F44-713B-4642-A2AA-C052E7D8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Ingress Controller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79A7E-5084-4D5C-8D12-5142AABC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93578"/>
            <a:ext cx="4365900" cy="19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0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35CD0524-CE56-4F08-8DA1-EF86BDD7B8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7715" y="760515"/>
            <a:ext cx="5753293" cy="391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384EDC-1437-488D-A57A-EBFC3EA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Nginx 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842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B99F81D-C2DB-4DA0-9E8A-7B1274480D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5861" y="827366"/>
            <a:ext cx="5432277" cy="416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89D85-8CA8-4F09-856F-319C28A3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AWS LB Controller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569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DE9B4-B7EC-4B80-BE6D-23F1B570E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Networking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869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19611-8FA7-426C-BEB7-7FE777030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Network problems to address</a:t>
            </a:r>
          </a:p>
          <a:p>
            <a:pPr lvl="1"/>
            <a:r>
              <a:rPr lang="en-US" altLang="zh-CN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Container-to-Container in a Pod</a:t>
            </a:r>
          </a:p>
          <a:p>
            <a:pPr lvl="1"/>
            <a:r>
              <a:rPr lang="en-US" altLang="zh-CN" sz="160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Pod-to-Pod</a:t>
            </a:r>
          </a:p>
          <a:p>
            <a:pPr lvl="1"/>
            <a:r>
              <a:rPr lang="en-US" altLang="zh-CN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Pod-to-Service</a:t>
            </a:r>
          </a:p>
          <a:p>
            <a:pPr lvl="1"/>
            <a:r>
              <a:rPr lang="en-US" altLang="zh-CN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External-to-Service</a:t>
            </a:r>
            <a:endParaRPr lang="en-US" altLang="zh-CN" sz="1600" dirty="0"/>
          </a:p>
          <a:p>
            <a:r>
              <a:rPr lang="en-US" altLang="zh-CN" dirty="0"/>
              <a:t>K8S requirements on network 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22222"/>
                </a:solidFill>
                <a:latin typeface="open sans" panose="020B0606030504020204" pitchFamily="34" charset="0"/>
              </a:rPr>
              <a:t>P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ods can communicate with all other pods on any other node without NAT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22222"/>
                </a:solidFill>
                <a:latin typeface="open sans" panose="020B0606030504020204" pitchFamily="34" charset="0"/>
              </a:rPr>
              <a:t>A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gents on a node (e.g. system daemons,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kubelet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) can communicate with all pods on that node</a:t>
            </a:r>
          </a:p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35F33-1B26-471D-9CAB-849D1B99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0204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27D0F-4B7B-4D7F-8EB3-D109A1867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Overlay </a:t>
            </a:r>
          </a:p>
          <a:p>
            <a:pPr lvl="1"/>
            <a:r>
              <a:rPr lang="en-US" altLang="zh-CN" dirty="0"/>
              <a:t>Flannel UDP/VXLAN</a:t>
            </a:r>
          </a:p>
          <a:p>
            <a:r>
              <a:rPr lang="en-US" altLang="zh-CN" dirty="0"/>
              <a:t>Routing</a:t>
            </a:r>
          </a:p>
          <a:p>
            <a:pPr lvl="1"/>
            <a:r>
              <a:rPr lang="en-US" altLang="zh-CN" dirty="0"/>
              <a:t>Flannel Host GW</a:t>
            </a:r>
          </a:p>
          <a:p>
            <a:pPr lvl="1"/>
            <a:r>
              <a:rPr lang="en-US" altLang="zh-CN" dirty="0"/>
              <a:t>Calico BGP</a:t>
            </a:r>
          </a:p>
          <a:p>
            <a:r>
              <a:rPr lang="en-US" altLang="zh-CN" dirty="0"/>
              <a:t>Underlay</a:t>
            </a:r>
          </a:p>
          <a:p>
            <a:pPr lvl="1"/>
            <a:r>
              <a:rPr lang="en-US" altLang="zh-CN" dirty="0"/>
              <a:t>AWS VPC CNI</a:t>
            </a:r>
          </a:p>
          <a:p>
            <a:pPr lvl="1"/>
            <a:r>
              <a:rPr lang="en-US" altLang="zh-CN" dirty="0"/>
              <a:t>Azure CNI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0E25FB-AF8B-4FE5-A596-AE54E4A4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CNI Implementation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96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4B5D79-2268-480A-A777-99AFC2361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ECDD2D-8812-4AC9-A986-CB672839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Overlay – Flannel UDP</a:t>
            </a:r>
            <a:endParaRPr lang="zh-CN" alt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2B99562B-D783-4135-8DBF-5C4D45EF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8753" y="661664"/>
            <a:ext cx="6624428" cy="456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16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00D68-8794-477B-BBF1-A22367B13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Workload Resources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79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4B5D79-2268-480A-A777-99AFC2361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ECDD2D-8812-4AC9-A986-CB672839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Overlay – Flannel UDP(cont.)</a:t>
            </a:r>
            <a:endParaRPr lang="zh-CN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B4F13B3-8A5A-409D-A3B0-6C774498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27" y="1417505"/>
            <a:ext cx="4236146" cy="282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434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896488-54AC-498F-B109-6940C3A8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Overlay – Flannel VXLAN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E28478-30D8-4C60-A343-4958D25B28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09" y="1006475"/>
            <a:ext cx="6945133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517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C66C3A-B28C-4DF6-A70E-81510C9B9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96911-4F26-40F0-A79D-BAAFF562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Routing – Flannel Host GW</a:t>
            </a:r>
            <a:endParaRPr lang="zh-CN" altLang="en-US" dirty="0"/>
          </a:p>
        </p:txBody>
      </p:sp>
      <p:pic>
        <p:nvPicPr>
          <p:cNvPr id="4098" name="Picture 2" descr="img">
            <a:extLst>
              <a:ext uri="{FF2B5EF4-FFF2-40B4-BE49-F238E27FC236}">
                <a16:creationId xmlns:a16="http://schemas.microsoft.com/office/drawing/2014/main" id="{9B089ED6-B612-40F7-811B-8A546322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57" y="1025502"/>
            <a:ext cx="8161506" cy="380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798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A59463-3237-4C47-83E4-51B8172FE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DEABD-A419-4E1A-823D-7EB2AFB1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Underlay – AWS VPC CNI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BF3C7-8F3D-4CF4-8935-5541B743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32" y="836998"/>
            <a:ext cx="6470048" cy="40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60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5C91C3-D19F-4227-939B-24FFF1E3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006046"/>
            <a:ext cx="3863110" cy="3667554"/>
          </a:xfrm>
        </p:spPr>
        <p:txBody>
          <a:bodyPr/>
          <a:lstStyle/>
          <a:p>
            <a:r>
              <a:rPr lang="en-US" altLang="zh-CN" dirty="0"/>
              <a:t>Default Mode</a:t>
            </a:r>
          </a:p>
          <a:p>
            <a:pPr lvl="1"/>
            <a:r>
              <a:rPr lang="en-US" altLang="zh-CN" dirty="0"/>
              <a:t>Secondary IP</a:t>
            </a:r>
          </a:p>
          <a:p>
            <a:r>
              <a:rPr lang="en-US" altLang="zh-CN" dirty="0"/>
              <a:t>Challenges</a:t>
            </a:r>
          </a:p>
          <a:p>
            <a:pPr lvl="1"/>
            <a:r>
              <a:rPr lang="en-US" altLang="zh-CN" dirty="0"/>
              <a:t>Limited IPs per node</a:t>
            </a:r>
          </a:p>
          <a:p>
            <a:pPr lvl="2"/>
            <a:r>
              <a:rPr lang="en-US" altLang="zh-CN" dirty="0">
                <a:latin typeface="Roboto" panose="02000000000000000000" pitchFamily="2" charset="0"/>
              </a:rPr>
              <a:t>Solution: Prefix Mode</a:t>
            </a:r>
          </a:p>
          <a:p>
            <a:pPr lvl="1"/>
            <a:r>
              <a:rPr lang="en-US" altLang="zh-CN" dirty="0"/>
              <a:t>Limited VPC CIDR size</a:t>
            </a:r>
          </a:p>
          <a:p>
            <a:pPr lvl="2"/>
            <a:r>
              <a:rPr lang="en-US" altLang="zh-CN" b="0" i="0" dirty="0">
                <a:effectLst/>
                <a:latin typeface="Roboto" panose="02000000000000000000" pitchFamily="2" charset="0"/>
              </a:rPr>
              <a:t>Solution: Custom networking with secondary CIDR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41B20-8D36-4349-B754-42EDC4B0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Underlay – AWS VPC CNI(cont.)</a:t>
            </a:r>
            <a:endParaRPr lang="zh-CN" altLang="en-US" dirty="0"/>
          </a:p>
        </p:txBody>
      </p:sp>
      <p:pic>
        <p:nvPicPr>
          <p:cNvPr id="11266" name="Picture 2" descr="illustration of multiple ENIs attached to a node">
            <a:extLst>
              <a:ext uri="{FF2B5EF4-FFF2-40B4-BE49-F238E27FC236}">
                <a16:creationId xmlns:a16="http://schemas.microsoft.com/office/drawing/2014/main" id="{88C7C3F8-4552-44C4-839F-CDE234B1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887" y="805212"/>
            <a:ext cx="4568030" cy="39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18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7F95A5-125A-4D2E-8857-497BE4F83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Security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795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C735-0F68-4993-9D29-BED71C82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apiserver</a:t>
            </a:r>
            <a:r>
              <a:rPr lang="en-US" altLang="zh-CN" dirty="0"/>
              <a:t> access control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9C412-8D05-4A17-88AB-5AF8DABA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Security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AFDB7-73F4-49C7-BD64-8B348142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54" y="1415627"/>
            <a:ext cx="7086091" cy="325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0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EF9E3-D9D4-428A-83E4-2B7DB1C50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Normal User</a:t>
            </a:r>
          </a:p>
          <a:p>
            <a:pPr lvl="1"/>
            <a:r>
              <a:rPr lang="en-US" altLang="zh-CN" sz="1600" dirty="0"/>
              <a:t>K8S doesn’t have normal user objects</a:t>
            </a:r>
          </a:p>
          <a:p>
            <a:r>
              <a:rPr lang="en-US" altLang="zh-CN" sz="2000" dirty="0" err="1"/>
              <a:t>ServiceAccount</a:t>
            </a:r>
            <a:endParaRPr lang="en-US" altLang="zh-CN" sz="2000" dirty="0"/>
          </a:p>
          <a:p>
            <a:pPr lvl="1"/>
            <a:r>
              <a:rPr lang="en-US" altLang="zh-CN" sz="1600" dirty="0"/>
              <a:t>Each namespace has a “</a:t>
            </a:r>
            <a:r>
              <a:rPr lang="en-US" altLang="zh-CN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default</a:t>
            </a:r>
            <a:r>
              <a:rPr lang="en-US" altLang="zh-CN" sz="1600" dirty="0"/>
              <a:t>” SA</a:t>
            </a:r>
          </a:p>
          <a:p>
            <a:pPr lvl="1"/>
            <a:r>
              <a:rPr lang="en-US" altLang="zh-CN" sz="1600" dirty="0"/>
              <a:t>Each Pod is assigned to default SA if </a:t>
            </a:r>
            <a:r>
              <a:rPr lang="en-US" altLang="zh-CN" sz="1600" b="0" i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FMono-Regular"/>
              </a:rPr>
              <a:t>spec.serviceAccountName</a:t>
            </a:r>
            <a:r>
              <a:rPr lang="en-US" altLang="zh-CN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FMono-Regular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SFMono-Regular"/>
              </a:rPr>
              <a:t>is not set</a:t>
            </a:r>
            <a:endParaRPr lang="en-US" altLang="zh-CN" sz="1600" dirty="0"/>
          </a:p>
          <a:p>
            <a:r>
              <a:rPr lang="en-US" altLang="zh-CN" sz="2000" dirty="0"/>
              <a:t>Group</a:t>
            </a:r>
          </a:p>
          <a:p>
            <a:r>
              <a:rPr lang="en-US" altLang="zh-CN" sz="2000" dirty="0"/>
              <a:t>Authentication Strategy</a:t>
            </a:r>
          </a:p>
          <a:p>
            <a:pPr lvl="1"/>
            <a:r>
              <a:rPr lang="en-US" altLang="zh-CN" sz="1600" dirty="0"/>
              <a:t>X509 client cert</a:t>
            </a:r>
          </a:p>
          <a:p>
            <a:pPr lvl="1"/>
            <a:r>
              <a:rPr lang="en-US" altLang="zh-CN" sz="1600" dirty="0"/>
              <a:t>Bootstrap token</a:t>
            </a:r>
          </a:p>
          <a:p>
            <a:pPr lvl="1"/>
            <a:r>
              <a:rPr lang="en-US" altLang="zh-CN" sz="1600" dirty="0"/>
              <a:t>Service Account token</a:t>
            </a:r>
          </a:p>
          <a:p>
            <a:pPr lvl="1"/>
            <a:r>
              <a:rPr lang="en-US" altLang="zh-CN" sz="1600" dirty="0"/>
              <a:t>OIDC token</a:t>
            </a:r>
          </a:p>
          <a:p>
            <a:pPr lvl="1"/>
            <a:r>
              <a:rPr lang="en-US" altLang="zh-CN" sz="1600" dirty="0"/>
              <a:t>Webhook token authentication</a:t>
            </a:r>
          </a:p>
          <a:p>
            <a:pPr lvl="1"/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134726-80E9-4103-83E5-1B62B0AA1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Authentication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973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E5DDF-3F8D-4744-B7D0-10A202B43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RBAC</a:t>
            </a:r>
          </a:p>
          <a:p>
            <a:pPr lvl="1"/>
            <a:r>
              <a:rPr lang="en-US" altLang="zh-CN" sz="1600" dirty="0"/>
              <a:t>Subject</a:t>
            </a:r>
          </a:p>
          <a:p>
            <a:pPr lvl="1"/>
            <a:r>
              <a:rPr lang="en-US" altLang="zh-CN" sz="1600" dirty="0"/>
              <a:t>Role/ClusterRole</a:t>
            </a:r>
          </a:p>
          <a:p>
            <a:pPr lvl="2"/>
            <a:r>
              <a:rPr lang="en-US" altLang="zh-CN" sz="1200" dirty="0"/>
              <a:t>Default User-facing ClusterRole: cluster-admin/admin/edit/view</a:t>
            </a:r>
          </a:p>
          <a:p>
            <a:pPr lvl="1"/>
            <a:r>
              <a:rPr lang="en-US" altLang="zh-CN" sz="1600" dirty="0"/>
              <a:t>RoleBinding/ClusterRoleBinding</a:t>
            </a:r>
          </a:p>
          <a:p>
            <a:pPr lvl="2"/>
            <a:r>
              <a:rPr lang="en-US" altLang="zh-CN" sz="1200" dirty="0"/>
              <a:t>RoleBinding can work with ClusterRole</a:t>
            </a:r>
            <a:endParaRPr lang="zh-CN" alt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4D100-81B7-4948-921E-E7309B67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Authorization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8FCFA0-0B02-4E7E-B558-BF84B44B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385" y="2703115"/>
            <a:ext cx="5307179" cy="230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65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97EEE6-31ED-4A12-8786-C283FF95B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92BAED-D713-471D-AA4E-779AAF39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Authorization(cont.)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7CAAA-8D94-4FCD-843E-64E52C99C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7" y="1006043"/>
            <a:ext cx="3415078" cy="3903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01A383-637F-45C7-ADD2-0F0BC1CC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257" y="1006043"/>
            <a:ext cx="3133105" cy="39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8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DD4512-CE07-448F-B98E-46BA750F8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</a:p>
          <a:p>
            <a:pPr lvl="1"/>
            <a:r>
              <a:rPr lang="en-US" altLang="zh-CN" dirty="0"/>
              <a:t>Pods do not self-heal</a:t>
            </a:r>
          </a:p>
          <a:p>
            <a:pPr lvl="1"/>
            <a:r>
              <a:rPr lang="en-US" altLang="zh-CN" dirty="0"/>
              <a:t>Replicas/Scaling</a:t>
            </a:r>
          </a:p>
          <a:p>
            <a:pPr lvl="1"/>
            <a:r>
              <a:rPr lang="en-US" altLang="zh-CN" dirty="0"/>
              <a:t>Rollout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19CB5-D435-4B81-B60B-02C24433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Deployment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027A1-8EBC-432D-88FD-38B6B6FA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01" y="813541"/>
            <a:ext cx="2478376" cy="41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15067C-8051-4538-9401-C55E3AA1F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E28FA6-BD99-4962-A313-6D0FA364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EKS - Authentication &amp; Authorization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0D44A4-A2FB-402C-BF9F-F04DF005A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5" y="1006046"/>
            <a:ext cx="8401809" cy="410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811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365A238-2030-4562-83A1-9B84DBA42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203" y="1070919"/>
            <a:ext cx="7497594" cy="340589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A852C8-C92C-4A69-96F4-C11F7332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EKS - IAM </a:t>
            </a:r>
            <a:r>
              <a:rPr lang="en-US" altLang="zh-CN" dirty="0"/>
              <a:t>Role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Service Account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153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7F95A5-125A-4D2E-8857-497BE4F83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Storage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532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A097-FD03-40F7-BB7E-2B45A0FF1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Volume Concept(OS/Docker/K8S)</a:t>
            </a:r>
          </a:p>
          <a:p>
            <a:r>
              <a:rPr lang="en-US" altLang="zh-CN" dirty="0"/>
              <a:t>Volume Type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DE389-64B1-489D-908E-29835252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Storage</a:t>
            </a:r>
            <a:endParaRPr lang="zh-CN" alt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ACC210-11E6-4783-A0E3-8B4B7A7A4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10590"/>
              </p:ext>
            </p:extLst>
          </p:nvPr>
        </p:nvGraphicFramePr>
        <p:xfrm>
          <a:off x="397443" y="2029254"/>
          <a:ext cx="8004174" cy="21082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668058">
                  <a:extLst>
                    <a:ext uri="{9D8B030D-6E8A-4147-A177-3AD203B41FA5}">
                      <a16:colId xmlns:a16="http://schemas.microsoft.com/office/drawing/2014/main" val="2488123557"/>
                    </a:ext>
                  </a:extLst>
                </a:gridCol>
                <a:gridCol w="2668058">
                  <a:extLst>
                    <a:ext uri="{9D8B030D-6E8A-4147-A177-3AD203B41FA5}">
                      <a16:colId xmlns:a16="http://schemas.microsoft.com/office/drawing/2014/main" val="2963675961"/>
                    </a:ext>
                  </a:extLst>
                </a:gridCol>
                <a:gridCol w="2668058">
                  <a:extLst>
                    <a:ext uri="{9D8B030D-6E8A-4147-A177-3AD203B41FA5}">
                      <a16:colId xmlns:a16="http://schemas.microsoft.com/office/drawing/2014/main" val="984962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Ephemeral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Persistent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Extension(CSI)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2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="0" dirty="0" err="1">
                          <a:solidFill>
                            <a:srgbClr val="222222"/>
                          </a:solidFill>
                          <a:effectLst/>
                        </a:rPr>
                        <a:t>emptyDir</a:t>
                      </a:r>
                      <a:endParaRPr lang="en-US" altLang="zh-CN" b="0" dirty="0">
                        <a:solidFill>
                          <a:srgbClr val="222222"/>
                        </a:solidFill>
                        <a:effectLst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="0" dirty="0" err="1">
                          <a:solidFill>
                            <a:srgbClr val="222222"/>
                          </a:solidFill>
                          <a:effectLst/>
                        </a:rPr>
                        <a:t>configMap</a:t>
                      </a:r>
                      <a:endParaRPr lang="en-US" altLang="zh-CN" b="0" dirty="0">
                        <a:solidFill>
                          <a:srgbClr val="222222"/>
                        </a:solidFill>
                        <a:effectLst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="0" dirty="0">
                          <a:solidFill>
                            <a:srgbClr val="222222"/>
                          </a:solidFill>
                          <a:effectLst/>
                        </a:rPr>
                        <a:t>secret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="0" dirty="0" err="1">
                          <a:solidFill>
                            <a:srgbClr val="222222"/>
                          </a:solidFill>
                          <a:effectLst/>
                        </a:rPr>
                        <a:t>downwardAPI</a:t>
                      </a:r>
                      <a:endParaRPr lang="en-US" altLang="zh-CN" b="0" dirty="0">
                        <a:solidFill>
                          <a:srgbClr val="222222"/>
                        </a:solidFill>
                        <a:effectLst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800" b="0" kern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Projected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dirty="0" err="1"/>
                        <a:t>hostPath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dirty="0" err="1"/>
                        <a:t>nfs</a:t>
                      </a:r>
                      <a:endParaRPr lang="en-US" altLang="zh-C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dirty="0"/>
                        <a:t>local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Cephfs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persistentVolumeClaim</a:t>
                      </a:r>
                      <a:endParaRPr lang="en-US" altLang="zh-CN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dirty="0"/>
                        <a:t>…….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EBS CSI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dirty="0"/>
                        <a:t>AWS EFS CSI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azureDisk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CSI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dirty="0" err="1"/>
                        <a:t>azureFile</a:t>
                      </a:r>
                      <a:r>
                        <a:rPr lang="en-US" altLang="zh-CN" dirty="0"/>
                        <a:t> CSI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dirty="0"/>
                        <a:t>……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613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435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4760D9-5E17-4AA3-97AE-FF9DA3092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4324837" cy="3667554"/>
          </a:xfrm>
        </p:spPr>
        <p:txBody>
          <a:bodyPr/>
          <a:lstStyle/>
          <a:p>
            <a:r>
              <a:rPr lang="en-US" altLang="zh-CN" sz="2000" dirty="0"/>
              <a:t>By default it’s stored on disk</a:t>
            </a:r>
          </a:p>
          <a:p>
            <a:r>
              <a:rPr lang="en-US" altLang="zh-CN" sz="2000" dirty="0"/>
              <a:t>To store in memory: </a:t>
            </a:r>
          </a:p>
          <a:p>
            <a:pPr lvl="1"/>
            <a:r>
              <a:rPr lang="en-US" altLang="zh-CN" sz="1600" dirty="0"/>
              <a:t>Set </a:t>
            </a:r>
            <a:r>
              <a:rPr lang="en-US" altLang="zh-CN" sz="1600" i="1" dirty="0" err="1"/>
              <a:t>emptyDir.medium</a:t>
            </a:r>
            <a:r>
              <a:rPr lang="en-US" altLang="zh-CN" sz="1600" i="1" dirty="0"/>
              <a:t> </a:t>
            </a:r>
            <a:r>
              <a:rPr lang="en-US" altLang="zh-CN" sz="1600" dirty="0"/>
              <a:t>to “</a:t>
            </a:r>
            <a:r>
              <a:rPr lang="en-US" altLang="zh-CN" sz="1600" b="1" dirty="0"/>
              <a:t>memory</a:t>
            </a:r>
            <a:r>
              <a:rPr lang="en-US" altLang="zh-CN" sz="1600" dirty="0"/>
              <a:t>”</a:t>
            </a:r>
          </a:p>
          <a:p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F47C6F-2EC9-4D63-860A-EA5449D1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emptyDir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5F74C-A47B-438A-BD21-3E638CB2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69" y="1078919"/>
            <a:ext cx="339137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16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ED73D0-4D78-4640-938E-F6502B82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4963011" cy="3667554"/>
          </a:xfrm>
        </p:spPr>
        <p:txBody>
          <a:bodyPr/>
          <a:lstStyle/>
          <a:p>
            <a:r>
              <a:rPr lang="en-US" altLang="zh-CN" dirty="0"/>
              <a:t>Define ConfigMap</a:t>
            </a:r>
          </a:p>
          <a:p>
            <a:r>
              <a:rPr lang="en-US" altLang="zh-CN" dirty="0"/>
              <a:t>Use ConfigMap</a:t>
            </a:r>
          </a:p>
          <a:p>
            <a:pPr lvl="1"/>
            <a:r>
              <a:rPr lang="en-US" altLang="zh-CN" dirty="0"/>
              <a:t>Mounted as volume</a:t>
            </a:r>
          </a:p>
          <a:p>
            <a:pPr lvl="2"/>
            <a:r>
              <a:rPr lang="en-US" altLang="zh-CN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Mounted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ConfigMaps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are updated automatically</a:t>
            </a:r>
            <a:endParaRPr lang="en-US" altLang="zh-CN" sz="1200" dirty="0"/>
          </a:p>
          <a:p>
            <a:pPr lvl="1"/>
            <a:r>
              <a:rPr lang="en-US" altLang="zh-CN" dirty="0"/>
              <a:t>As environment variables</a:t>
            </a:r>
          </a:p>
          <a:p>
            <a:pPr lvl="1"/>
            <a:r>
              <a:rPr lang="en-US" altLang="zh-CN" dirty="0"/>
              <a:t>In container command &amp; </a:t>
            </a:r>
            <a:r>
              <a:rPr lang="en-US" altLang="zh-CN" dirty="0" err="1"/>
              <a:t>args</a:t>
            </a:r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D0AD6-3B30-4A43-8EA0-DA82D058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ConfigMap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EF518-502B-4B7E-AF8E-908758C5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099" y="17541"/>
            <a:ext cx="2286095" cy="1686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37E39C-655A-4AEE-832E-F4C450AF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100" y="1783533"/>
            <a:ext cx="3501588" cy="33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15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A813D-3518-4C33-902A-726FEE0E5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4297676" cy="3667554"/>
          </a:xfrm>
        </p:spPr>
        <p:txBody>
          <a:bodyPr/>
          <a:lstStyle/>
          <a:p>
            <a:r>
              <a:rPr lang="en-US" altLang="zh-CN" dirty="0"/>
              <a:t>data &amp; </a:t>
            </a:r>
            <a:r>
              <a:rPr lang="en-US" altLang="zh-CN" dirty="0" err="1"/>
              <a:t>stringData</a:t>
            </a:r>
            <a:endParaRPr lang="en-US" altLang="zh-CN" dirty="0"/>
          </a:p>
          <a:p>
            <a:r>
              <a:rPr lang="en-US" altLang="zh-CN" dirty="0"/>
              <a:t>Secret Type</a:t>
            </a:r>
          </a:p>
          <a:p>
            <a:pPr lvl="1"/>
            <a:r>
              <a:rPr lang="en-US" altLang="zh-CN" sz="1600" b="0" i="0" dirty="0">
                <a:solidFill>
                  <a:srgbClr val="222222"/>
                </a:solidFill>
                <a:effectLst/>
                <a:latin typeface="SFMono-Regular"/>
              </a:rPr>
              <a:t>Opaque</a:t>
            </a:r>
            <a:endParaRPr lang="en-US" altLang="zh-CN" sz="1600" dirty="0"/>
          </a:p>
          <a:p>
            <a:pPr lvl="1"/>
            <a:r>
              <a:rPr lang="en-US" altLang="zh-CN" sz="1600" b="0" i="0" dirty="0">
                <a:solidFill>
                  <a:srgbClr val="222222"/>
                </a:solidFill>
                <a:effectLst/>
                <a:latin typeface="SFMono-Regular"/>
              </a:rPr>
              <a:t>basic-auth</a:t>
            </a:r>
          </a:p>
          <a:p>
            <a:pPr lvl="1"/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SFMono-Regular"/>
              </a:rPr>
              <a:t>ssh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SFMono-Regular"/>
              </a:rPr>
              <a:t>-auth</a:t>
            </a:r>
            <a:endParaRPr lang="en-US" altLang="zh-CN" sz="1600" dirty="0">
              <a:solidFill>
                <a:srgbClr val="222222"/>
              </a:solidFill>
              <a:latin typeface="SFMono-Regular"/>
            </a:endParaRPr>
          </a:p>
          <a:p>
            <a:pPr lvl="1"/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SFMono-Regular"/>
              </a:rPr>
              <a:t>tls</a:t>
            </a:r>
            <a:endParaRPr lang="en-US" altLang="zh-CN" sz="1600" b="0" i="0" dirty="0">
              <a:solidFill>
                <a:srgbClr val="222222"/>
              </a:solidFill>
              <a:effectLst/>
              <a:latin typeface="SFMono-Regular"/>
            </a:endParaRPr>
          </a:p>
          <a:p>
            <a:pPr lvl="1"/>
            <a:r>
              <a:rPr lang="en-US" altLang="zh-CN" sz="1600" dirty="0">
                <a:solidFill>
                  <a:srgbClr val="222222"/>
                </a:solidFill>
                <a:latin typeface="SFMono-Regular"/>
              </a:rPr>
              <a:t>……</a:t>
            </a:r>
          </a:p>
          <a:p>
            <a:r>
              <a:rPr lang="en-US" altLang="zh-CN" dirty="0"/>
              <a:t>Security</a:t>
            </a:r>
          </a:p>
          <a:p>
            <a:pPr lvl="1"/>
            <a:r>
              <a:rPr lang="en-US" altLang="zh-CN" sz="1600" dirty="0"/>
              <a:t>Enable Encryption at Rest</a:t>
            </a:r>
          </a:p>
          <a:p>
            <a:pPr lvl="1"/>
            <a:r>
              <a:rPr lang="en-US" altLang="zh-CN" sz="1600" dirty="0"/>
              <a:t>RBAC rules with least-privilege</a:t>
            </a:r>
          </a:p>
          <a:p>
            <a:pPr lvl="1"/>
            <a:r>
              <a:rPr lang="en-US" altLang="zh-CN" sz="1600" dirty="0"/>
              <a:t>Use external Secret store providers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497DA-2683-4A4C-9512-C3046D39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Secret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8D11B-9262-4B94-B3C6-96E2BAF7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37600"/>
            <a:ext cx="240063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ED2897-87A8-411F-A942-D96BC3D0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27493"/>
            <a:ext cx="301984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66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AEAAD1-7C02-4492-8C5C-4E784B9E3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4361051" cy="3667554"/>
          </a:xfrm>
        </p:spPr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Motivation:</a:t>
            </a:r>
          </a:p>
          <a:p>
            <a:pPr lvl="1"/>
            <a:r>
              <a:rPr lang="en-US" altLang="zh-CN" dirty="0">
                <a:solidFill>
                  <a:srgbClr val="222222"/>
                </a:solidFill>
                <a:latin typeface="open sans" panose="020B0606030504020204" pitchFamily="34" charset="0"/>
              </a:rPr>
              <a:t>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xpose Pod and container fields to a running container</a:t>
            </a:r>
          </a:p>
          <a:p>
            <a:r>
              <a:rPr lang="en-US" altLang="zh-CN" dirty="0">
                <a:solidFill>
                  <a:srgbClr val="222222"/>
                </a:solidFill>
                <a:latin typeface="open sans" panose="020B0606030504020204" pitchFamily="34" charset="0"/>
              </a:rPr>
              <a:t>Example</a:t>
            </a:r>
          </a:p>
          <a:p>
            <a:pPr lvl="1"/>
            <a:r>
              <a:rPr lang="en-US" altLang="zh-CN" dirty="0">
                <a:solidFill>
                  <a:srgbClr val="222222"/>
                </a:solidFill>
                <a:latin typeface="open sans" panose="020B0606030504020204" pitchFamily="34" charset="0"/>
              </a:rPr>
              <a:t>Indexed Job</a:t>
            </a:r>
          </a:p>
          <a:p>
            <a:endParaRPr lang="en-US" altLang="zh-CN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lvl="1"/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8B553-0AB1-4289-85F1-1B48055E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Downward API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8A61B-9D05-4F92-BCBE-818BFC45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09" y="371920"/>
            <a:ext cx="3348644" cy="467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73B8F-196A-4A13-ABF2-F02CB1D3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2" y="3008615"/>
            <a:ext cx="5267222" cy="7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6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B94CFD-5087-4D4B-99AD-B3627DEF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5193969" cy="3667554"/>
          </a:xfrm>
        </p:spPr>
        <p:txBody>
          <a:bodyPr/>
          <a:lstStyle/>
          <a:p>
            <a:r>
              <a:rPr lang="en-US" altLang="zh-CN" dirty="0"/>
              <a:t>Motivation: </a:t>
            </a:r>
          </a:p>
          <a:p>
            <a:pPr lvl="1"/>
            <a:r>
              <a:rPr lang="en-US" altLang="zh-CN" dirty="0"/>
              <a:t>Mount different volume sources into the same folder</a:t>
            </a:r>
          </a:p>
          <a:p>
            <a:r>
              <a:rPr lang="en-US" altLang="zh-CN" dirty="0"/>
              <a:t>Supported sources:</a:t>
            </a:r>
          </a:p>
          <a:p>
            <a:pPr lvl="1"/>
            <a:r>
              <a:rPr lang="en-US" altLang="zh-CN" dirty="0"/>
              <a:t>secret</a:t>
            </a:r>
          </a:p>
          <a:p>
            <a:pPr lvl="1"/>
            <a:r>
              <a:rPr lang="en-US" altLang="zh-CN" dirty="0" err="1"/>
              <a:t>downwardAPI</a:t>
            </a:r>
            <a:endParaRPr lang="en-US" altLang="zh-CN" dirty="0"/>
          </a:p>
          <a:p>
            <a:pPr lvl="1"/>
            <a:r>
              <a:rPr lang="en-US" altLang="zh-CN" dirty="0" err="1"/>
              <a:t>configMap</a:t>
            </a:r>
            <a:endParaRPr lang="en-US" altLang="zh-CN" dirty="0"/>
          </a:p>
          <a:p>
            <a:pPr lvl="1"/>
            <a:r>
              <a:rPr lang="en-US" altLang="zh-CN" dirty="0" err="1"/>
              <a:t>serviceAccountToken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04B1E6-9868-48D4-AFE1-84F61709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Projected Volume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22A80-F86C-4B19-B33B-7CAA7CE5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66" y="469900"/>
            <a:ext cx="3072897" cy="460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9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9D91C2-996E-4CF3-B467-36221E0B4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Supported type</a:t>
            </a:r>
          </a:p>
          <a:p>
            <a:pPr marL="742950" lvl="2" indent="-342900"/>
            <a:r>
              <a:rPr lang="en-US" altLang="zh-CN" sz="2000" dirty="0"/>
              <a:t>Directory/</a:t>
            </a:r>
            <a:r>
              <a:rPr lang="en-US" altLang="zh-CN" sz="2000" dirty="0" err="1"/>
              <a:t>DirectoryOrCreate</a:t>
            </a:r>
            <a:endParaRPr lang="en-US" altLang="zh-CN" sz="2000" dirty="0"/>
          </a:p>
          <a:p>
            <a:pPr marL="742950" lvl="2" indent="-342900"/>
            <a:r>
              <a:rPr lang="en-US" altLang="zh-CN" sz="2000" dirty="0"/>
              <a:t>File/</a:t>
            </a:r>
            <a:r>
              <a:rPr lang="en-US" altLang="zh-CN" sz="2000" dirty="0" err="1"/>
              <a:t>FileOrCreate</a:t>
            </a:r>
            <a:endParaRPr lang="en-US" altLang="zh-CN" sz="2000" dirty="0"/>
          </a:p>
          <a:p>
            <a:pPr marL="742950" lvl="2" indent="-342900"/>
            <a:r>
              <a:rPr lang="en-US" altLang="zh-CN" sz="2000" dirty="0"/>
              <a:t>Socket</a:t>
            </a:r>
          </a:p>
          <a:p>
            <a:pPr marL="742950" lvl="2" indent="-342900"/>
            <a:r>
              <a:rPr lang="en-US" altLang="zh-CN" sz="2000" dirty="0" err="1"/>
              <a:t>CharDevice</a:t>
            </a:r>
            <a:endParaRPr lang="en-US" altLang="zh-CN" sz="2000" dirty="0"/>
          </a:p>
          <a:p>
            <a:pPr marL="742950" lvl="2" indent="-342900"/>
            <a:r>
              <a:rPr lang="en-US" altLang="zh-CN" sz="2000" dirty="0" err="1"/>
              <a:t>BlockDevice</a:t>
            </a:r>
            <a:endParaRPr lang="zh-CN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79B2F-3B8F-40DC-BD3F-6ECE2807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hostPath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2801A-6A37-4F15-BF32-5E773DC8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5" y="1167952"/>
            <a:ext cx="3515216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4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F39678-0A87-4F1A-8A3E-543A18A3B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88188"/>
          </a:xfrm>
        </p:spPr>
        <p:txBody>
          <a:bodyPr/>
          <a:lstStyle/>
          <a:p>
            <a:r>
              <a:rPr lang="en-US" altLang="zh-CN" dirty="0"/>
              <a:t>Example: AC thermostat 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AAEE7E-4C09-4B98-92DC-60E77485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Controller Pattern</a:t>
            </a:r>
            <a:endParaRPr lang="zh-CN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9398A-8F8B-4DEA-BCE3-BAD879F20513}"/>
              </a:ext>
            </a:extLst>
          </p:cNvPr>
          <p:cNvGrpSpPr/>
          <p:nvPr/>
        </p:nvGrpSpPr>
        <p:grpSpPr>
          <a:xfrm>
            <a:off x="6298580" y="1394234"/>
            <a:ext cx="2596023" cy="2250542"/>
            <a:chOff x="6475550" y="1412939"/>
            <a:chExt cx="2596023" cy="2250542"/>
          </a:xfrm>
        </p:grpSpPr>
        <p:sp>
          <p:nvSpPr>
            <p:cNvPr id="9" name="Content Placeholder 1">
              <a:extLst>
                <a:ext uri="{FF2B5EF4-FFF2-40B4-BE49-F238E27FC236}">
                  <a16:creationId xmlns:a16="http://schemas.microsoft.com/office/drawing/2014/main" id="{A629D275-F54F-4ECD-ACCC-8A72E57133F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093055" y="1412939"/>
              <a:ext cx="1335722" cy="33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»"/>
                <a:defRPr sz="12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Actual State</a:t>
              </a:r>
              <a:endParaRPr lang="zh-CN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9D7465-34D8-431B-B77C-584406248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5550" y="1769628"/>
              <a:ext cx="2596023" cy="189385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AF4A0B-5B3A-4619-A689-6158C6E94BDA}"/>
              </a:ext>
            </a:extLst>
          </p:cNvPr>
          <p:cNvGrpSpPr/>
          <p:nvPr/>
        </p:nvGrpSpPr>
        <p:grpSpPr>
          <a:xfrm>
            <a:off x="638936" y="1394234"/>
            <a:ext cx="1996213" cy="2300525"/>
            <a:chOff x="173680" y="1431644"/>
            <a:chExt cx="1996213" cy="230052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8E43ED3-49C4-4ABE-928B-5DC819605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680" y="1769628"/>
              <a:ext cx="1996213" cy="1962541"/>
            </a:xfrm>
            <a:prstGeom prst="rect">
              <a:avLst/>
            </a:prstGeom>
          </p:spPr>
        </p:pic>
        <p:sp>
          <p:nvSpPr>
            <p:cNvPr id="12" name="Content Placeholder 1">
              <a:extLst>
                <a:ext uri="{FF2B5EF4-FFF2-40B4-BE49-F238E27FC236}">
                  <a16:creationId xmlns:a16="http://schemas.microsoft.com/office/drawing/2014/main" id="{B1F215CB-AEA4-4C68-B826-F784AF369A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1434" y="1431644"/>
              <a:ext cx="1335722" cy="33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»"/>
                <a:defRPr sz="12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Control Loop</a:t>
              </a:r>
              <a:endParaRPr lang="zh-CN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5509F6-871B-4DEB-AC51-D2419D1510EA}"/>
              </a:ext>
            </a:extLst>
          </p:cNvPr>
          <p:cNvGrpSpPr/>
          <p:nvPr/>
        </p:nvGrpSpPr>
        <p:grpSpPr>
          <a:xfrm>
            <a:off x="3172736" y="1394234"/>
            <a:ext cx="2800388" cy="3660479"/>
            <a:chOff x="3172736" y="1394234"/>
            <a:chExt cx="2800388" cy="3660479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B9D4C4A2-ACDC-45F5-8690-470BD5B7B5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97440" y="1394234"/>
              <a:ext cx="1549120" cy="33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»"/>
                <a:defRPr sz="1200" kern="1200">
                  <a:solidFill>
                    <a:schemeClr val="tx1"/>
                  </a:solidFill>
                  <a:latin typeface="Calibri"/>
                  <a:ea typeface="ＭＳ Ｐゴシック" charset="-128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Desired State</a:t>
              </a:r>
              <a:endParaRPr lang="zh-CN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414E56-267E-4E2F-BDE8-DBDFF65D2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2736" y="1732218"/>
              <a:ext cx="2800388" cy="3322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919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26C971-9781-44EF-8177-39C206C59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CBF375-628B-4B76-AD75-AE985747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PVC/PV – Static Provision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17B4D-2487-4B57-AF05-BA3BC942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1" y="1539439"/>
            <a:ext cx="2150948" cy="2312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DB0D8-B21C-4ECB-9A92-097C7FEE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438" y="1539438"/>
            <a:ext cx="2408993" cy="1801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A3409-0C34-45A9-8E2D-CF5ECE4B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845" y="1539438"/>
            <a:ext cx="3406155" cy="28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69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F7E20-04DB-4C29-8FDC-1D622DFB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StorageClass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34531F-A358-4FBF-B1D8-84F446B2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PVC/PV – Dynamic Provision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00BD7-2267-4A3D-BD9A-130AF3E2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416328"/>
            <a:ext cx="3008051" cy="1533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C29C1-2C3D-46AC-91CF-C51447F2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9" y="3140512"/>
            <a:ext cx="2997766" cy="14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299F36-5710-4758-BB54-C19D62562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740" y="1484878"/>
            <a:ext cx="3191320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36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08D8FC-5E5B-4BA2-A83A-350602ED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252075" cy="3667554"/>
          </a:xfrm>
        </p:spPr>
        <p:txBody>
          <a:bodyPr/>
          <a:lstStyle/>
          <a:p>
            <a:r>
              <a:rPr lang="en-US" altLang="zh-CN" dirty="0"/>
              <a:t>K8S Persistent Storage Workflow:</a:t>
            </a:r>
          </a:p>
          <a:p>
            <a:pPr lvl="1"/>
            <a:r>
              <a:rPr lang="en-US" altLang="zh-CN" dirty="0"/>
              <a:t>Provision -&gt; Attach -&gt; Mount</a:t>
            </a:r>
          </a:p>
          <a:p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DF0925-99C3-4E44-B321-56FC8095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CSI</a:t>
            </a:r>
            <a:endParaRPr lang="zh-CN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0B37C73-CBBA-41DE-A124-B6DDE6D2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12" y="1828811"/>
            <a:ext cx="6090825" cy="304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04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7F95A5-125A-4D2E-8857-497BE4F83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Scheduling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403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96E65-B04A-44AD-A318-CFA21738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30B3-3CAD-4983-BB1E-1E1E2A34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Scheduling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99B19-6FBE-4BE8-959D-1ABEC43B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110414"/>
            <a:ext cx="7873384" cy="35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39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2C4DE-DFB1-489F-B80D-07BB226F4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Predicates</a:t>
            </a:r>
          </a:p>
          <a:p>
            <a:pPr lvl="1"/>
            <a:r>
              <a:rPr lang="en-US" altLang="zh-CN" dirty="0"/>
              <a:t>General</a:t>
            </a:r>
          </a:p>
          <a:p>
            <a:pPr lvl="2"/>
            <a:r>
              <a:rPr lang="en-US" altLang="zh-CN" dirty="0"/>
              <a:t>Resource usage/port conflict/</a:t>
            </a:r>
            <a:r>
              <a:rPr lang="en-US" altLang="zh-CN" dirty="0" err="1"/>
              <a:t>nodeSelector</a:t>
            </a:r>
            <a:r>
              <a:rPr lang="en-US" altLang="zh-CN" dirty="0"/>
              <a:t>/</a:t>
            </a:r>
            <a:r>
              <a:rPr lang="en-US" altLang="zh-CN" dirty="0" err="1"/>
              <a:t>nodeAffinity</a:t>
            </a:r>
            <a:endParaRPr lang="en-US" altLang="zh-CN" dirty="0"/>
          </a:p>
          <a:p>
            <a:pPr lvl="1"/>
            <a:r>
              <a:rPr lang="en-US" altLang="zh-CN" dirty="0"/>
              <a:t>Volume related</a:t>
            </a:r>
          </a:p>
          <a:p>
            <a:pPr lvl="1"/>
            <a:r>
              <a:rPr lang="en-US" altLang="zh-CN" dirty="0"/>
              <a:t>Node related </a:t>
            </a:r>
          </a:p>
          <a:p>
            <a:pPr lvl="2"/>
            <a:r>
              <a:rPr lang="en-US" altLang="zh-CN" dirty="0"/>
              <a:t>Taint &amp; Toleration</a:t>
            </a:r>
          </a:p>
          <a:p>
            <a:pPr lvl="1"/>
            <a:r>
              <a:rPr lang="en-US" altLang="zh-CN" dirty="0"/>
              <a:t>Pod related</a:t>
            </a:r>
          </a:p>
          <a:p>
            <a:pPr lvl="2"/>
            <a:r>
              <a:rPr lang="en-US" altLang="zh-CN" dirty="0" err="1"/>
              <a:t>podAffinity</a:t>
            </a:r>
            <a:r>
              <a:rPr lang="en-US" altLang="zh-CN" dirty="0"/>
              <a:t> &amp; </a:t>
            </a:r>
            <a:r>
              <a:rPr lang="en-US" altLang="zh-CN" dirty="0" err="1"/>
              <a:t>podAntiAffinity</a:t>
            </a:r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5F701-2815-4E23-B3E1-307552D2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Scheduling – Filter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8632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4F0E5E-E7D0-4124-A08E-1012802EA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006046"/>
            <a:ext cx="3373270" cy="3667554"/>
          </a:xfrm>
        </p:spPr>
        <p:txBody>
          <a:bodyPr/>
          <a:lstStyle/>
          <a:p>
            <a:r>
              <a:rPr lang="en-US" altLang="zh-CN" dirty="0" err="1"/>
              <a:t>nodeSelector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57109-7DE8-498C-AE27-C3EBC992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nodeSelector</a:t>
            </a:r>
            <a:r>
              <a:rPr lang="en-US" altLang="zh-CN" dirty="0"/>
              <a:t> &amp; </a:t>
            </a:r>
            <a:r>
              <a:rPr lang="en-US" altLang="zh-CN" dirty="0" err="1"/>
              <a:t>nodeAffinity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D01B7-631A-41CD-BE52-9BED32C27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1443788"/>
            <a:ext cx="3218487" cy="2739765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7E4D813-AF9F-4272-99AB-A3ED5E38A4A3}"/>
              </a:ext>
            </a:extLst>
          </p:cNvPr>
          <p:cNvSpPr txBox="1">
            <a:spLocks/>
          </p:cNvSpPr>
          <p:nvPr/>
        </p:nvSpPr>
        <p:spPr bwMode="auto">
          <a:xfrm>
            <a:off x="4572000" y="1019487"/>
            <a:ext cx="3373270" cy="366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2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nodeAffinity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0654E-042C-4F2F-BDF2-FEC11CCC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3788"/>
            <a:ext cx="4174982" cy="35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39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AD1E51-51AE-48F3-BC5D-44712360C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Taint effect</a:t>
            </a:r>
          </a:p>
          <a:p>
            <a:pPr lvl="1"/>
            <a:r>
              <a:rPr lang="en-US" altLang="zh-CN" sz="1600" dirty="0" err="1"/>
              <a:t>NoSchedule</a:t>
            </a:r>
            <a:endParaRPr lang="en-US" altLang="zh-CN" sz="1600" dirty="0"/>
          </a:p>
          <a:p>
            <a:pPr lvl="1"/>
            <a:r>
              <a:rPr lang="en-US" altLang="zh-CN" sz="1600" dirty="0" err="1"/>
              <a:t>PreferNoSchedule</a:t>
            </a:r>
            <a:endParaRPr lang="en-US" altLang="zh-CN" sz="1600" dirty="0"/>
          </a:p>
          <a:p>
            <a:pPr lvl="1"/>
            <a:r>
              <a:rPr lang="en-US" altLang="zh-CN" sz="1600" dirty="0" err="1"/>
              <a:t>NoExecute</a:t>
            </a:r>
            <a:endParaRPr lang="en-US" altLang="zh-CN" sz="1600" dirty="0"/>
          </a:p>
          <a:p>
            <a:r>
              <a:rPr lang="en-US" altLang="zh-CN" dirty="0"/>
              <a:t>Use cases</a:t>
            </a:r>
          </a:p>
          <a:p>
            <a:pPr lvl="1"/>
            <a:r>
              <a:rPr lang="en-US" altLang="zh-CN" sz="1600" dirty="0"/>
              <a:t>Nodes with Special Hardware</a:t>
            </a:r>
          </a:p>
          <a:p>
            <a:pPr lvl="1"/>
            <a:r>
              <a:rPr lang="en-US" altLang="zh-CN" sz="1600" dirty="0"/>
              <a:t>Dedicated Nodes</a:t>
            </a:r>
          </a:p>
          <a:p>
            <a:pPr lvl="1"/>
            <a:r>
              <a:rPr lang="en-US" altLang="zh-CN" sz="1600" dirty="0"/>
              <a:t>Node maintenance </a:t>
            </a:r>
          </a:p>
          <a:p>
            <a:r>
              <a:rPr lang="en-US" altLang="zh-CN" dirty="0"/>
              <a:t>Control-plane related</a:t>
            </a:r>
          </a:p>
          <a:p>
            <a:pPr lvl="1"/>
            <a:r>
              <a:rPr lang="en-US" altLang="zh-CN" sz="1600" dirty="0"/>
              <a:t>Taint on master to prevent user pods from running on master</a:t>
            </a:r>
          </a:p>
          <a:p>
            <a:pPr lvl="1"/>
            <a:r>
              <a:rPr lang="en-US" altLang="zh-CN" sz="1600" dirty="0"/>
              <a:t>Taint on node with resource pressure,</a:t>
            </a:r>
            <a:r>
              <a:rPr lang="zh-CN" altLang="en-US" sz="1600" dirty="0"/>
              <a:t> </a:t>
            </a:r>
            <a:r>
              <a:rPr lang="en-US" altLang="zh-CN" sz="1600" dirty="0"/>
              <a:t>Tolerations of pressure taint by DaemonSet 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C3D732-113F-40F5-97F7-43AC9965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Taint &amp; Toleration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FE4D4-6A3C-4FBE-A0EF-721D704E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03280"/>
            <a:ext cx="4432537" cy="438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C798F4-919A-4C22-A5A9-C2F0A4E8E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63008"/>
            <a:ext cx="2801129" cy="21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58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D9D5CC-566B-490B-9568-7836C405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podAffinity</a:t>
            </a:r>
            <a:r>
              <a:rPr lang="en-US" altLang="zh-CN" dirty="0"/>
              <a:t> &amp; </a:t>
            </a:r>
            <a:r>
              <a:rPr lang="en-US" altLang="zh-CN" dirty="0" err="1"/>
              <a:t>podAntiAffinity</a:t>
            </a:r>
            <a:endParaRPr lang="zh-CN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BD2E6C-77BB-09DD-FEA0-D78A37B07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DED7E-4E91-A740-06ED-B545728C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019908"/>
            <a:ext cx="3484395" cy="3947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59D2-F674-16DA-973C-CFDE5B24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70" y="758092"/>
            <a:ext cx="3105468" cy="43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43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F2A6-6C03-46C9-BDA3-37CD7EBCE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Priorities Strategy Example</a:t>
            </a:r>
          </a:p>
          <a:p>
            <a:pPr lvl="1"/>
            <a:r>
              <a:rPr lang="en-US" altLang="zh-CN" dirty="0" err="1"/>
              <a:t>LeastRequestedPriority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 err="1"/>
              <a:t>BalancedResourceAllocation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115B5-3F4C-42EB-B104-F9F8D1F0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Scheduling – Scoring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CD84B-E33D-4505-96E7-6C8ED47133C1}"/>
              </a:ext>
            </a:extLst>
          </p:cNvPr>
          <p:cNvSpPr/>
          <p:nvPr/>
        </p:nvSpPr>
        <p:spPr>
          <a:xfrm>
            <a:off x="1027522" y="1847654"/>
            <a:ext cx="6732685" cy="6033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0" i="0" dirty="0">
                <a:solidFill>
                  <a:srgbClr val="292929"/>
                </a:solidFill>
                <a:effectLst/>
                <a:latin typeface="source-code-pro"/>
              </a:rPr>
              <a:t>score = (</a:t>
            </a:r>
            <a:r>
              <a:rPr lang="en-US" altLang="zh-CN" sz="1400" b="0" i="0" dirty="0" err="1">
                <a:solidFill>
                  <a:srgbClr val="292929"/>
                </a:solidFill>
                <a:effectLst/>
                <a:latin typeface="source-code-pro"/>
              </a:rPr>
              <a:t>cpu</a:t>
            </a:r>
            <a:r>
              <a:rPr lang="en-US" altLang="zh-CN" sz="1400" b="0" i="0" dirty="0">
                <a:solidFill>
                  <a:srgbClr val="292929"/>
                </a:solidFill>
                <a:effectLst/>
                <a:latin typeface="source-code-pro"/>
              </a:rPr>
              <a:t>((capacity-sum(requested))*10/capacity) + memory((capacity-sum(requested))*10/capacity))/2</a:t>
            </a:r>
            <a:endParaRPr lang="zh-CN" alt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F2714-1F10-4A62-B5E6-209EE28B92D3}"/>
              </a:ext>
            </a:extLst>
          </p:cNvPr>
          <p:cNvSpPr/>
          <p:nvPr/>
        </p:nvSpPr>
        <p:spPr>
          <a:xfrm>
            <a:off x="1027522" y="2958969"/>
            <a:ext cx="6732685" cy="6033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dirty="0">
                <a:solidFill>
                  <a:srgbClr val="292929"/>
                </a:solidFill>
                <a:latin typeface="source-code-pro"/>
              </a:rPr>
              <a:t>score = 10 - </a:t>
            </a:r>
            <a:r>
              <a:rPr lang="zh-CN" altLang="zh-CN" sz="1400" b="1" dirty="0">
                <a:solidFill>
                  <a:srgbClr val="292929"/>
                </a:solidFill>
                <a:latin typeface="source-code-pro"/>
              </a:rPr>
              <a:t>variance</a:t>
            </a:r>
            <a:r>
              <a:rPr lang="zh-CN" altLang="zh-CN" sz="1400" dirty="0">
                <a:solidFill>
                  <a:srgbClr val="292929"/>
                </a:solidFill>
                <a:latin typeface="source-code-pro"/>
              </a:rPr>
              <a:t>(cpuFraction,memoryFraction,volumeFraction)*10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0F6FF96-D7CE-478B-974A-1E8AB41AE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7891"/>
            <a:ext cx="65" cy="54621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6661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4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E17F5-FA50-4069-9C2E-30CDECCA2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AE6B4-A809-423B-8675-F34064A1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Deployment Controller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A7CC6A-8B17-4E6E-A8C7-E6976CA1A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270"/>
            <a:ext cx="3304014" cy="23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890E6-9FC6-4DD4-BEDE-5DA97021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014" y="2315187"/>
            <a:ext cx="4092667" cy="4282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762A23-6A5F-4F6B-A7FE-023CE79A5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014" y="3147026"/>
            <a:ext cx="5785844" cy="6219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D9061F-C5B7-4FE4-BF9A-B4D643E8E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014" y="1485270"/>
            <a:ext cx="4092667" cy="3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8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08F8D5-EB8E-414E-BDF6-6B6497A7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</a:p>
          <a:p>
            <a:pPr lvl="1"/>
            <a:r>
              <a:rPr lang="en-US" altLang="zh-CN" sz="1400" dirty="0">
                <a:solidFill>
                  <a:srgbClr val="333333"/>
                </a:solidFill>
                <a:latin typeface="PingFang SC"/>
              </a:rPr>
              <a:t>C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/>
              </a:rPr>
              <a:t>ompressible vs Incompressible </a:t>
            </a:r>
            <a:endParaRPr lang="en-US" altLang="zh-CN" sz="1400" dirty="0"/>
          </a:p>
          <a:p>
            <a:pPr lvl="1"/>
            <a:r>
              <a:rPr lang="en-US" altLang="zh-CN" sz="1400" dirty="0"/>
              <a:t>Requests/Limits</a:t>
            </a:r>
          </a:p>
          <a:p>
            <a:r>
              <a:rPr lang="en-US" altLang="zh-CN" dirty="0"/>
              <a:t>QoS</a:t>
            </a:r>
          </a:p>
          <a:p>
            <a:pPr lvl="1"/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/>
              </a:rPr>
              <a:t>Guaranteed: Each container has the same </a:t>
            </a:r>
            <a:r>
              <a:rPr lang="en-US" altLang="zh-CN" sz="1400" b="0" i="0" dirty="0" err="1">
                <a:solidFill>
                  <a:srgbClr val="333333"/>
                </a:solidFill>
                <a:effectLst/>
                <a:latin typeface="PingFang SC"/>
              </a:rPr>
              <a:t>CPU&amp;memory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/>
              </a:rPr>
              <a:t> reques</a:t>
            </a:r>
            <a:r>
              <a:rPr lang="en-US" altLang="zh-CN" sz="1400" dirty="0">
                <a:solidFill>
                  <a:srgbClr val="333333"/>
                </a:solidFill>
                <a:latin typeface="PingFang SC"/>
              </a:rPr>
              <a:t>t and limit</a:t>
            </a:r>
            <a:endParaRPr lang="en-US" altLang="zh-CN" sz="1400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lvl="1"/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/>
              </a:rPr>
              <a:t>Burstable: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At least one container has a memory or CPU request or limit</a:t>
            </a:r>
            <a:endParaRPr lang="en-US" altLang="zh-CN" sz="1400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lvl="1"/>
            <a:r>
              <a:rPr lang="en-US" altLang="zh-CN" sz="1400" dirty="0">
                <a:solidFill>
                  <a:srgbClr val="333333"/>
                </a:solidFill>
                <a:latin typeface="PingFang SC"/>
              </a:rPr>
              <a:t>BestEffort</a:t>
            </a:r>
            <a:r>
              <a:rPr lang="zh-CN" altLang="en-US" sz="1400" dirty="0">
                <a:solidFill>
                  <a:srgbClr val="333333"/>
                </a:solidFill>
                <a:latin typeface="PingFang SC"/>
              </a:rPr>
              <a:t>： </a:t>
            </a:r>
            <a:r>
              <a:rPr lang="en-US" altLang="zh-CN" sz="1400" dirty="0">
                <a:solidFill>
                  <a:srgbClr val="333333"/>
                </a:solidFill>
                <a:latin typeface="PingFang SC"/>
              </a:rPr>
              <a:t>No any CPU or memory request/limit</a:t>
            </a:r>
          </a:p>
          <a:p>
            <a:r>
              <a:rPr lang="en-US" altLang="zh-CN" dirty="0">
                <a:solidFill>
                  <a:srgbClr val="333333"/>
                </a:solidFill>
                <a:latin typeface="PingFang SC"/>
              </a:rPr>
              <a:t>Eviction</a:t>
            </a:r>
          </a:p>
          <a:p>
            <a:pPr lvl="1"/>
            <a:r>
              <a:rPr lang="en-US" altLang="zh-CN" sz="1400" dirty="0" err="1">
                <a:solidFill>
                  <a:srgbClr val="333333"/>
                </a:solidFill>
                <a:latin typeface="PingFang SC"/>
              </a:rPr>
              <a:t>kubelet</a:t>
            </a:r>
            <a:r>
              <a:rPr lang="en-US" altLang="zh-CN" sz="1400" dirty="0">
                <a:solidFill>
                  <a:srgbClr val="333333"/>
                </a:solidFill>
                <a:latin typeface="PingFang SC"/>
              </a:rPr>
              <a:t> eviction: short of incompressible resource </a:t>
            </a:r>
          </a:p>
          <a:p>
            <a:pPr lvl="1"/>
            <a:r>
              <a:rPr lang="en-US" altLang="zh-CN" sz="1400" dirty="0">
                <a:solidFill>
                  <a:srgbClr val="333333"/>
                </a:solidFill>
                <a:latin typeface="PingFang SC"/>
              </a:rPr>
              <a:t>Order: BestEffort -&gt; Burstable -&gt; Guaranteed (Also check Pod priority &amp; resource usage)</a:t>
            </a:r>
          </a:p>
          <a:p>
            <a:pPr lvl="1"/>
            <a:r>
              <a:rPr lang="en-US" altLang="zh-CN" sz="1400" dirty="0">
                <a:solidFill>
                  <a:srgbClr val="333333"/>
                </a:solidFill>
                <a:latin typeface="PingFang SC"/>
              </a:rPr>
              <a:t>Soft vs Hard eviction</a:t>
            </a:r>
          </a:p>
          <a:p>
            <a:pPr lvl="1"/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 lvl="1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FA5B-2A33-4F46-BB5B-E5B01A2D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Eviction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739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7F95A5-125A-4D2E-8857-497BE4F83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Application &amp; Cluster Mgmt.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2592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56363C-12A7-4E5D-970D-CEAE7FD8F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C183A2-4BAA-4AD3-BF54-74E6F143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Autoscaling - HPA</a:t>
            </a:r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DE8721-BE10-4949-83E6-E013B0610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37" y="900272"/>
            <a:ext cx="5433326" cy="386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3854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928-81CF-42DA-A7B5-AA32074D2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Metric type</a:t>
            </a:r>
          </a:p>
          <a:p>
            <a:pPr lvl="1"/>
            <a:r>
              <a:rPr lang="en-US" altLang="zh-CN" dirty="0"/>
              <a:t>Resource metric</a:t>
            </a:r>
          </a:p>
          <a:p>
            <a:pPr lvl="1"/>
            <a:r>
              <a:rPr lang="en-US" altLang="zh-CN" dirty="0"/>
              <a:t>Custom metric: reported from applications running in K8S</a:t>
            </a:r>
          </a:p>
          <a:p>
            <a:pPr lvl="2"/>
            <a:r>
              <a:rPr lang="en-US" altLang="zh-CN" dirty="0"/>
              <a:t>e.g. queries per </a:t>
            </a:r>
            <a:r>
              <a:rPr lang="en-US" altLang="zh-CN" dirty="0" err="1"/>
              <a:t>secod</a:t>
            </a:r>
            <a:r>
              <a:rPr lang="en-US" altLang="zh-CN" dirty="0"/>
              <a:t>, writes per second</a:t>
            </a:r>
          </a:p>
          <a:p>
            <a:pPr lvl="1"/>
            <a:r>
              <a:rPr lang="en-US" altLang="zh-CN" dirty="0"/>
              <a:t>External metric: reported from outside K8S cluster</a:t>
            </a:r>
          </a:p>
          <a:p>
            <a:pPr lvl="2"/>
            <a:r>
              <a:rPr lang="en-US" altLang="zh-CN" dirty="0"/>
              <a:t>e.g. undelivered message num</a:t>
            </a:r>
          </a:p>
          <a:p>
            <a:r>
              <a:rPr lang="en-US" altLang="zh-CN" dirty="0"/>
              <a:t>Metric provider example</a:t>
            </a:r>
          </a:p>
          <a:p>
            <a:pPr lvl="1"/>
            <a:r>
              <a:rPr lang="en-US" altLang="zh-CN" dirty="0"/>
              <a:t>Metric server</a:t>
            </a:r>
          </a:p>
          <a:p>
            <a:pPr lvl="1"/>
            <a:r>
              <a:rPr lang="en-US" altLang="zh-CN" dirty="0"/>
              <a:t>Prometheus Adapter</a:t>
            </a:r>
          </a:p>
          <a:p>
            <a:pPr lvl="1"/>
            <a:r>
              <a:rPr lang="en-US" altLang="zh-CN" dirty="0"/>
              <a:t>k8s-cloudwatch-adapter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5FD88-D529-4EEE-8C7C-80B61316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Autoscaling – HPA(Cont.)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824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964367-9C2C-4DBA-8DAD-89719B7C4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Cluster Autoscaler</a:t>
            </a:r>
          </a:p>
          <a:p>
            <a:pPr lvl="1"/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Automatically </a:t>
            </a:r>
            <a:r>
              <a:rPr lang="en-US" altLang="zh-CN" b="0" i="0" dirty="0">
                <a:solidFill>
                  <a:srgbClr val="023927"/>
                </a:solidFill>
                <a:effectLst/>
                <a:latin typeface="Inter"/>
              </a:rPr>
              <a:t>adjusts the number of nodes of a cluster</a:t>
            </a:r>
          </a:p>
          <a:p>
            <a:r>
              <a:rPr lang="en-US" altLang="zh-CN" dirty="0"/>
              <a:t>Vertical Pod Autoscaler</a:t>
            </a:r>
          </a:p>
          <a:p>
            <a:pPr lvl="1"/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Automatically adjusts/suggests resources needed by containers</a:t>
            </a:r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pPr lvl="1"/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D1A1-6A0A-48E8-8061-2A4A345F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Autoscaling – CA &amp; VPA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7691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229374-5E7E-4123-B4AD-477F25CA8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Helm: Package manager for K8S</a:t>
            </a:r>
          </a:p>
          <a:p>
            <a:r>
              <a:rPr lang="en-US" altLang="zh-CN" dirty="0"/>
              <a:t>Concepts: </a:t>
            </a:r>
          </a:p>
          <a:p>
            <a:pPr lvl="1"/>
            <a:r>
              <a:rPr lang="en-US" altLang="zh-CN" dirty="0"/>
              <a:t>Chart/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Public Sans"/>
              </a:rPr>
              <a:t>Repository</a:t>
            </a:r>
            <a:r>
              <a:rPr lang="en-US" altLang="zh-CN" dirty="0">
                <a:solidFill>
                  <a:srgbClr val="333333"/>
                </a:solidFill>
                <a:latin typeface="Public Sans"/>
              </a:rPr>
              <a:t>/Release</a:t>
            </a:r>
          </a:p>
          <a:p>
            <a:r>
              <a:rPr lang="en-US" altLang="zh-CN" dirty="0"/>
              <a:t>Chart file structure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1742C-9E30-4D4A-8EF2-7F986828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Helm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2D9DD-862E-4AE0-A086-48B0CD222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59" y="2652962"/>
            <a:ext cx="6907657" cy="23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39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131E-1906-44C5-A3EE-4A6967A6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CRD</a:t>
            </a:r>
            <a:endParaRPr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81256-CF7A-425B-8EB6-6B538CB0B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85145-7F82-4FCB-9219-58B4D2E8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825573"/>
            <a:ext cx="3680410" cy="4279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BD853-F5DC-463B-9CD5-3C25420B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044" y="825573"/>
            <a:ext cx="2899608" cy="168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577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7BBEE7-ED03-41EF-B238-4F49C0A27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Operator</a:t>
            </a:r>
          </a:p>
          <a:p>
            <a:pPr lvl="1"/>
            <a:r>
              <a:rPr lang="en-US" altLang="zh-CN" sz="1600" dirty="0">
                <a:solidFill>
                  <a:srgbClr val="222222"/>
                </a:solidFill>
                <a:latin typeface="open sans" panose="020B0606030504020204" pitchFamily="34" charset="0"/>
              </a:rPr>
              <a:t>S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oftware extensions to Kubernetes that make use of custom resources to manage applications and their components</a:t>
            </a:r>
            <a:endParaRPr lang="en-US" altLang="zh-CN" sz="1600" dirty="0"/>
          </a:p>
          <a:p>
            <a:pPr lvl="1"/>
            <a:r>
              <a:rPr lang="en-US" altLang="zh-CN" sz="1600" dirty="0">
                <a:solidFill>
                  <a:srgbClr val="222222"/>
                </a:solidFill>
                <a:latin typeface="open sans" panose="020B0606030504020204" pitchFamily="34" charset="0"/>
              </a:rPr>
              <a:t>U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se automation to take care of repeatable tasks</a:t>
            </a:r>
          </a:p>
          <a:p>
            <a:r>
              <a:rPr lang="en-US" altLang="zh-CN" dirty="0"/>
              <a:t>Example </a:t>
            </a:r>
            <a:r>
              <a:rPr lang="en-US" altLang="zh-CN" dirty="0" err="1"/>
              <a:t>SampleDB</a:t>
            </a:r>
            <a:r>
              <a:rPr lang="en-US" altLang="zh-CN" dirty="0"/>
              <a:t> Operator</a:t>
            </a:r>
          </a:p>
          <a:p>
            <a:pPr lvl="1"/>
            <a:r>
              <a:rPr lang="en-US" altLang="zh-CN" dirty="0">
                <a:solidFill>
                  <a:srgbClr val="222222"/>
                </a:solidFill>
                <a:latin typeface="open sans" panose="020B0606030504020204" pitchFamily="34" charset="0"/>
              </a:rPr>
              <a:t>CR: </a:t>
            </a:r>
            <a:r>
              <a:rPr lang="en-US" altLang="zh-CN" dirty="0" err="1">
                <a:solidFill>
                  <a:srgbClr val="222222"/>
                </a:solidFill>
                <a:latin typeface="open sans" panose="020B0606030504020204" pitchFamily="34" charset="0"/>
              </a:rPr>
              <a:t>SampleDB</a:t>
            </a:r>
            <a:endParaRPr lang="en-US" altLang="zh-CN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lvl="1"/>
            <a:r>
              <a:rPr lang="en-US" altLang="zh-CN" dirty="0">
                <a:solidFill>
                  <a:srgbClr val="222222"/>
                </a:solidFill>
                <a:latin typeface="open sans" panose="020B0606030504020204" pitchFamily="34" charset="0"/>
              </a:rPr>
              <a:t>Custom controller with control loop run as deployment</a:t>
            </a:r>
          </a:p>
          <a:p>
            <a:pPr lvl="2"/>
            <a:r>
              <a:rPr lang="en-US" altLang="zh-CN" dirty="0">
                <a:solidFill>
                  <a:srgbClr val="222222"/>
                </a:solidFill>
                <a:latin typeface="open sans" panose="020B0606030504020204" pitchFamily="34" charset="0"/>
              </a:rPr>
              <a:t>Add: Set up PVC and create StatefulSet</a:t>
            </a:r>
          </a:p>
          <a:p>
            <a:pPr lvl="2"/>
            <a:r>
              <a:rPr lang="en-US" altLang="zh-CN" dirty="0">
                <a:solidFill>
                  <a:srgbClr val="222222"/>
                </a:solidFill>
                <a:latin typeface="open sans" panose="020B0606030504020204" pitchFamily="34" charset="0"/>
              </a:rPr>
              <a:t>Delete: take snapshot and remove volume &amp; StatefulSet</a:t>
            </a:r>
          </a:p>
          <a:p>
            <a:pPr lvl="2"/>
            <a:r>
              <a:rPr lang="en-US" altLang="zh-CN" dirty="0">
                <a:solidFill>
                  <a:srgbClr val="222222"/>
                </a:solidFill>
                <a:latin typeface="open sans" panose="020B0606030504020204" pitchFamily="34" charset="0"/>
              </a:rPr>
              <a:t>Do regular backups</a:t>
            </a:r>
          </a:p>
          <a:p>
            <a:pPr lvl="2"/>
            <a:r>
              <a:rPr lang="en-US" altLang="zh-CN" dirty="0">
                <a:solidFill>
                  <a:srgbClr val="222222"/>
                </a:solidFill>
                <a:latin typeface="open sans" panose="020B0606030504020204" pitchFamily="34" charset="0"/>
              </a:rPr>
              <a:t>Upgrade DB version</a:t>
            </a:r>
          </a:p>
          <a:p>
            <a:pPr lvl="3"/>
            <a:endParaRPr lang="en-US" altLang="zh-CN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lvl="3"/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597529-3E52-4E5E-BBA9-7D989D17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Operator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0820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89B375-D2E6-4062-A85D-837AFE76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006046"/>
            <a:ext cx="3307096" cy="3667554"/>
          </a:xfrm>
        </p:spPr>
        <p:txBody>
          <a:bodyPr/>
          <a:lstStyle/>
          <a:p>
            <a:r>
              <a:rPr lang="en-US" altLang="zh-CN" dirty="0"/>
              <a:t>Option 1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76DDA-6142-41BD-ACB6-97C4F5C8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Logging</a:t>
            </a:r>
            <a:endParaRPr lang="zh-CN" altLang="en-US" dirty="0"/>
          </a:p>
        </p:txBody>
      </p:sp>
      <p:pic>
        <p:nvPicPr>
          <p:cNvPr id="5122" name="Picture 2" descr="Using a node level logging agent">
            <a:extLst>
              <a:ext uri="{FF2B5EF4-FFF2-40B4-BE49-F238E27FC236}">
                <a16:creationId xmlns:a16="http://schemas.microsoft.com/office/drawing/2014/main" id="{086225AD-6CB8-4E41-8FD8-06E2B978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3" y="1593719"/>
            <a:ext cx="3560297" cy="249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533F921-4628-4BAB-A35E-DD1C4FEA8849}"/>
              </a:ext>
            </a:extLst>
          </p:cNvPr>
          <p:cNvSpPr txBox="1">
            <a:spLocks/>
          </p:cNvSpPr>
          <p:nvPr/>
        </p:nvSpPr>
        <p:spPr bwMode="auto">
          <a:xfrm>
            <a:off x="5140784" y="1006046"/>
            <a:ext cx="3307096" cy="366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2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Option 2</a:t>
            </a:r>
            <a:endParaRPr lang="zh-CN" altLang="en-US" dirty="0"/>
          </a:p>
        </p:txBody>
      </p:sp>
      <p:pic>
        <p:nvPicPr>
          <p:cNvPr id="5128" name="Picture 8" descr="Sidecar container with a logging agent">
            <a:extLst>
              <a:ext uri="{FF2B5EF4-FFF2-40B4-BE49-F238E27FC236}">
                <a16:creationId xmlns:a16="http://schemas.microsoft.com/office/drawing/2014/main" id="{B8D5EB47-9DC5-4197-8D52-96759B86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15" y="1593719"/>
            <a:ext cx="3951372" cy="197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8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78B700-B340-400D-8925-CA6707E31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</a:p>
          <a:p>
            <a:r>
              <a:rPr lang="en-US" altLang="zh-CN" dirty="0"/>
              <a:t>Pod &amp; Workload Resources </a:t>
            </a:r>
          </a:p>
          <a:p>
            <a:r>
              <a:rPr lang="en-US" altLang="zh-CN" dirty="0"/>
              <a:t>Service &amp; Ingress </a:t>
            </a:r>
          </a:p>
          <a:p>
            <a:r>
              <a:rPr lang="en-US" altLang="zh-CN" dirty="0"/>
              <a:t>Networking</a:t>
            </a:r>
          </a:p>
          <a:p>
            <a:r>
              <a:rPr lang="en-US" altLang="zh-CN" dirty="0"/>
              <a:t>Security</a:t>
            </a:r>
          </a:p>
          <a:p>
            <a:r>
              <a:rPr lang="en-US" altLang="zh-CN" dirty="0"/>
              <a:t>Storage</a:t>
            </a:r>
          </a:p>
          <a:p>
            <a:r>
              <a:rPr lang="en-US" altLang="zh-CN" dirty="0"/>
              <a:t>Scheduling</a:t>
            </a:r>
          </a:p>
          <a:p>
            <a:r>
              <a:rPr lang="en-US" altLang="zh-CN" dirty="0"/>
              <a:t>Application &amp; Cluster Mgmt.</a:t>
            </a:r>
          </a:p>
          <a:p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B52EC9-E3C5-4C4D-92D9-0B29027E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55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D8434A-9FE7-42B8-9470-ABDDB828D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Actual state change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Desired state change</a:t>
            </a:r>
          </a:p>
          <a:p>
            <a:pPr lvl="1"/>
            <a:r>
              <a:rPr lang="en-US" altLang="zh-CN" dirty="0"/>
              <a:t>Scaling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7D66E-D778-4262-8EBD-C71CB021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ReplicaSet Controller</a:t>
            </a:r>
            <a:endParaRPr lang="zh-CN" altLang="en-US" dirty="0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006CBBEE-FBDB-4AD5-971B-5F7E0566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83" y="1496377"/>
            <a:ext cx="5857875" cy="21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053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7F95A5-125A-4D2E-8857-497BE4F83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Practice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81578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B9BE2-4279-6B91-263B-B6132E16A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Practice: </a:t>
            </a:r>
            <a:r>
              <a:rPr lang="en-US" altLang="zh-CN" sz="2000" dirty="0">
                <a:hlinkClick r:id="rId2"/>
              </a:rPr>
              <a:t>https://wiki.jarvis.trendmicro.com/display/~evan_wang/Practice%3A+Head+First+Kubernetes</a:t>
            </a:r>
            <a:endParaRPr lang="en-US" altLang="zh-CN" sz="2000" dirty="0"/>
          </a:p>
          <a:p>
            <a:r>
              <a:rPr lang="en-US" altLang="zh-CN" sz="2000" dirty="0" err="1"/>
              <a:t>Kubectl</a:t>
            </a:r>
            <a:r>
              <a:rPr lang="en-US" altLang="zh-CN" sz="2000" dirty="0"/>
              <a:t> Autocompletion: </a:t>
            </a:r>
            <a:r>
              <a:rPr lang="en-US" altLang="zh-CN" sz="2000" dirty="0">
                <a:hlinkClick r:id="rId3"/>
              </a:rPr>
              <a:t>https://kubernetes.io/docs/tasks/tools/included/optional-kubectl-configs-bash-linux/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E0E462-480C-2219-7BAF-B8786A44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461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2A7FB-E8B2-4190-9401-1E15E49A9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Process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000" dirty="0"/>
              <a:t>Settings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12CB66-9552-4B03-97AA-9ADEFD40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Rollout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A9B725E-5251-4B7D-BC22-F61F5AFA5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SFMono-Regular"/>
              </a:rPr>
              <a:t>maxSurge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zh-CN" altLang="zh-CN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49118B-C5F3-43C7-80D2-D0DC25BAA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16" y="1336258"/>
            <a:ext cx="6845968" cy="223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27DB9-5E1B-4B14-B7CB-FCBF4538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16" y="3900918"/>
            <a:ext cx="1914792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2553"/>
      </p:ext>
    </p:extLst>
  </p:cSld>
  <p:clrMapOvr>
    <a:masterClrMapping/>
  </p:clrMapOvr>
</p:sld>
</file>

<file path=ppt/theme/theme1.xml><?xml version="1.0" encoding="utf-8"?>
<a:theme xmlns:a="http://schemas.openxmlformats.org/drawingml/2006/main" name="PPT_Corporate_Template_150506">
  <a:themeElements>
    <a:clrScheme name="TM Final">
      <a:dk1>
        <a:srgbClr val="4D4D4F"/>
      </a:dk1>
      <a:lt1>
        <a:srgbClr val="FFFFFF"/>
      </a:lt1>
      <a:dk2>
        <a:srgbClr val="D71920"/>
      </a:dk2>
      <a:lt2>
        <a:srgbClr val="B01116"/>
      </a:lt2>
      <a:accent1>
        <a:srgbClr val="E6E7E8"/>
      </a:accent1>
      <a:accent2>
        <a:srgbClr val="F57B20"/>
      </a:accent2>
      <a:accent3>
        <a:srgbClr val="D60C8C"/>
      </a:accent3>
      <a:accent4>
        <a:srgbClr val="00A4E4"/>
      </a:accent4>
      <a:accent5>
        <a:srgbClr val="00467F"/>
      </a:accent5>
      <a:accent6>
        <a:srgbClr val="00A94F"/>
      </a:accent6>
      <a:hlink>
        <a:srgbClr val="B01116"/>
      </a:hlink>
      <a:folHlink>
        <a:srgbClr val="D719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dirty="0">
            <a:solidFill>
              <a:schemeClr val="tx1"/>
            </a:solidFill>
            <a:latin typeface="Calibri"/>
            <a:cs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M_Corporate_PPT_Template_v3.0" id="{CF5A6C6B-DCA5-6A46-AA36-9F51B21DF453}" vid="{D4CCF9B2-A650-744F-B57E-0385A94405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49771</TotalTime>
  <Words>1979</Words>
  <Application>Microsoft Macintosh PowerPoint</Application>
  <PresentationFormat>On-screen Show (16:9)</PresentationFormat>
  <Paragraphs>454</Paragraphs>
  <Slides>81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8" baseType="lpstr">
      <vt:lpstr>-apple-system</vt:lpstr>
      <vt:lpstr>Arial Unicode MS</vt:lpstr>
      <vt:lpstr>HiddenHorzOCl</vt:lpstr>
      <vt:lpstr>Inter</vt:lpstr>
      <vt:lpstr>微软雅黑</vt:lpstr>
      <vt:lpstr>PingFang SC</vt:lpstr>
      <vt:lpstr>Public Sans</vt:lpstr>
      <vt:lpstr>SFMono-Regular</vt:lpstr>
      <vt:lpstr>source-code-pro</vt:lpstr>
      <vt:lpstr>Arial</vt:lpstr>
      <vt:lpstr>Arial</vt:lpstr>
      <vt:lpstr>Calibri</vt:lpstr>
      <vt:lpstr>open sans</vt:lpstr>
      <vt:lpstr>open sans</vt:lpstr>
      <vt:lpstr>Roboto</vt:lpstr>
      <vt:lpstr>Roboto Mono</vt:lpstr>
      <vt:lpstr>PPT_Corporate_Template_150506</vt:lpstr>
      <vt:lpstr>Head First Docker &amp; K8S - Part III</vt:lpstr>
      <vt:lpstr>Agenda</vt:lpstr>
      <vt:lpstr>Recap – Pod Creation</vt:lpstr>
      <vt:lpstr>Workload Resources</vt:lpstr>
      <vt:lpstr>Deployment</vt:lpstr>
      <vt:lpstr>Controller Pattern</vt:lpstr>
      <vt:lpstr>Deployment Controller</vt:lpstr>
      <vt:lpstr>ReplicaSet Controller</vt:lpstr>
      <vt:lpstr>Rollout</vt:lpstr>
      <vt:lpstr>StatefulSet</vt:lpstr>
      <vt:lpstr>Stable Network ID</vt:lpstr>
      <vt:lpstr>Stable Storage</vt:lpstr>
      <vt:lpstr>Stable Storage(cont.)</vt:lpstr>
      <vt:lpstr>Stable Storage(cont.)</vt:lpstr>
      <vt:lpstr>Ordered Pod Creation &amp; Deletion</vt:lpstr>
      <vt:lpstr>DaemonSet</vt:lpstr>
      <vt:lpstr>Job</vt:lpstr>
      <vt:lpstr>Job – Parallel Processing</vt:lpstr>
      <vt:lpstr>CronJob</vt:lpstr>
      <vt:lpstr>Service &amp; Ingress</vt:lpstr>
      <vt:lpstr>Service</vt:lpstr>
      <vt:lpstr>ClusterIP Service</vt:lpstr>
      <vt:lpstr>ClusterIP Service - Behind the Scenes</vt:lpstr>
      <vt:lpstr>kube-proxy iptables mode</vt:lpstr>
      <vt:lpstr>kube-proxy IPVS mode</vt:lpstr>
      <vt:lpstr>Headless Service</vt:lpstr>
      <vt:lpstr>NodePort Service</vt:lpstr>
      <vt:lpstr>Load Balancer Service</vt:lpstr>
      <vt:lpstr>Ingress</vt:lpstr>
      <vt:lpstr>Ingress - Path based Routing</vt:lpstr>
      <vt:lpstr>Ingress - Host based Routing</vt:lpstr>
      <vt:lpstr>Ingress - TLS Termination</vt:lpstr>
      <vt:lpstr>Ingress Controller</vt:lpstr>
      <vt:lpstr>Nginx IC</vt:lpstr>
      <vt:lpstr>AWS LB Controller </vt:lpstr>
      <vt:lpstr>Networking</vt:lpstr>
      <vt:lpstr>Networking</vt:lpstr>
      <vt:lpstr>CNI Implementation</vt:lpstr>
      <vt:lpstr>Overlay – Flannel UDP</vt:lpstr>
      <vt:lpstr>Overlay – Flannel UDP(cont.)</vt:lpstr>
      <vt:lpstr>Overlay – Flannel VXLAN</vt:lpstr>
      <vt:lpstr>Routing – Flannel Host GW</vt:lpstr>
      <vt:lpstr>Underlay – AWS VPC CNI</vt:lpstr>
      <vt:lpstr>Underlay – AWS VPC CNI(cont.)</vt:lpstr>
      <vt:lpstr>Security</vt:lpstr>
      <vt:lpstr>Security</vt:lpstr>
      <vt:lpstr>Authentication</vt:lpstr>
      <vt:lpstr>Authorization</vt:lpstr>
      <vt:lpstr>Authorization(cont.)</vt:lpstr>
      <vt:lpstr>EKS - Authentication &amp; Authorization</vt:lpstr>
      <vt:lpstr>EKS - IAM Role for Service Account</vt:lpstr>
      <vt:lpstr>Storage</vt:lpstr>
      <vt:lpstr>Storage</vt:lpstr>
      <vt:lpstr>emptyDir</vt:lpstr>
      <vt:lpstr>ConfigMap</vt:lpstr>
      <vt:lpstr>Secret</vt:lpstr>
      <vt:lpstr>Downward API</vt:lpstr>
      <vt:lpstr>Projected Volume</vt:lpstr>
      <vt:lpstr>hostPath</vt:lpstr>
      <vt:lpstr>PVC/PV – Static Provision</vt:lpstr>
      <vt:lpstr>PVC/PV – Dynamic Provision</vt:lpstr>
      <vt:lpstr>CSI</vt:lpstr>
      <vt:lpstr>Scheduling</vt:lpstr>
      <vt:lpstr>Scheduling</vt:lpstr>
      <vt:lpstr>Scheduling – Filter</vt:lpstr>
      <vt:lpstr>nodeSelector &amp; nodeAffinity</vt:lpstr>
      <vt:lpstr>Taint &amp; Toleration</vt:lpstr>
      <vt:lpstr>podAffinity &amp; podAntiAffinity</vt:lpstr>
      <vt:lpstr>Scheduling – Scoring</vt:lpstr>
      <vt:lpstr>Eviction</vt:lpstr>
      <vt:lpstr>Application &amp; Cluster Mgmt.</vt:lpstr>
      <vt:lpstr>Autoscaling - HPA</vt:lpstr>
      <vt:lpstr>Autoscaling – HPA(Cont.)</vt:lpstr>
      <vt:lpstr>Autoscaling – CA &amp; VPA</vt:lpstr>
      <vt:lpstr>Helm</vt:lpstr>
      <vt:lpstr>CRD</vt:lpstr>
      <vt:lpstr>Operator</vt:lpstr>
      <vt:lpstr>Logging</vt:lpstr>
      <vt:lpstr>Summary</vt:lpstr>
      <vt:lpstr>Practice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Trend Micro</dc:creator>
  <cp:keywords/>
  <dc:description/>
  <cp:lastModifiedBy>Shirley Liu (RD-CN)</cp:lastModifiedBy>
  <cp:revision>797</cp:revision>
  <cp:lastPrinted>2014-12-02T16:05:38Z</cp:lastPrinted>
  <dcterms:created xsi:type="dcterms:W3CDTF">2019-02-27T23:19:28Z</dcterms:created>
  <dcterms:modified xsi:type="dcterms:W3CDTF">2023-11-01T07:24:08Z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b50d67e-2428-41a1-85f0-bee73fd61572_Enabled">
    <vt:lpwstr>true</vt:lpwstr>
  </property>
  <property fmtid="{D5CDD505-2E9C-101B-9397-08002B2CF9AE}" pid="3" name="MSIP_Label_fb50d67e-2428-41a1-85f0-bee73fd61572_SetDate">
    <vt:lpwstr>2023-11-01T07:23:58Z</vt:lpwstr>
  </property>
  <property fmtid="{D5CDD505-2E9C-101B-9397-08002B2CF9AE}" pid="4" name="MSIP_Label_fb50d67e-2428-41a1-85f0-bee73fd61572_Method">
    <vt:lpwstr>Privileged</vt:lpwstr>
  </property>
  <property fmtid="{D5CDD505-2E9C-101B-9397-08002B2CF9AE}" pid="5" name="MSIP_Label_fb50d67e-2428-41a1-85f0-bee73fd61572_Name">
    <vt:lpwstr>Public Information - no protection</vt:lpwstr>
  </property>
  <property fmtid="{D5CDD505-2E9C-101B-9397-08002B2CF9AE}" pid="6" name="MSIP_Label_fb50d67e-2428-41a1-85f0-bee73fd61572_SiteId">
    <vt:lpwstr>3e04753a-ae5b-42d4-a86d-d6f05460f9e4</vt:lpwstr>
  </property>
  <property fmtid="{D5CDD505-2E9C-101B-9397-08002B2CF9AE}" pid="7" name="MSIP_Label_fb50d67e-2428-41a1-85f0-bee73fd61572_ActionId">
    <vt:lpwstr>2b043ae8-4920-4708-b0a9-bf0c19f828c2</vt:lpwstr>
  </property>
  <property fmtid="{D5CDD505-2E9C-101B-9397-08002B2CF9AE}" pid="8" name="MSIP_Label_fb50d67e-2428-41a1-85f0-bee73fd61572_ContentBits">
    <vt:lpwstr>0</vt:lpwstr>
  </property>
</Properties>
</file>